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Masters/slideMaster1.xml" ContentType="application/vnd.openxmlformats-officedocument.presentationml.slideMaster+xml"/>
  <Override PartName="/ppt/slideLayouts/slideLayout13.xml" ContentType="application/vnd.openxmlformats-officedocument.presentationml.slideLayout+xml"/>
  <Override PartName="/ppt/notesSlides/notesSlide1.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handoutMasterIdLst>
    <p:handoutMasterId r:id="rId38"/>
  </p:handoutMasterIdLst>
  <p:sldIdLst>
    <p:sldId id="256" r:id="rId2"/>
    <p:sldId id="264" r:id="rId3"/>
    <p:sldId id="265" r:id="rId4"/>
    <p:sldId id="266" r:id="rId5"/>
    <p:sldId id="269" r:id="rId6"/>
    <p:sldId id="270" r:id="rId7"/>
    <p:sldId id="271" r:id="rId8"/>
    <p:sldId id="272" r:id="rId9"/>
    <p:sldId id="273" r:id="rId10"/>
    <p:sldId id="274" r:id="rId11"/>
    <p:sldId id="275" r:id="rId12"/>
    <p:sldId id="276" r:id="rId13"/>
    <p:sldId id="268" r:id="rId14"/>
    <p:sldId id="308" r:id="rId15"/>
    <p:sldId id="309" r:id="rId16"/>
    <p:sldId id="310" r:id="rId17"/>
    <p:sldId id="311" r:id="rId18"/>
    <p:sldId id="312" r:id="rId19"/>
    <p:sldId id="313" r:id="rId20"/>
    <p:sldId id="314" r:id="rId21"/>
    <p:sldId id="315" r:id="rId22"/>
    <p:sldId id="316" r:id="rId23"/>
    <p:sldId id="317" r:id="rId24"/>
    <p:sldId id="318" r:id="rId25"/>
    <p:sldId id="319" r:id="rId26"/>
    <p:sldId id="320" r:id="rId27"/>
    <p:sldId id="321" r:id="rId28"/>
    <p:sldId id="322" r:id="rId29"/>
    <p:sldId id="323" r:id="rId30"/>
    <p:sldId id="324" r:id="rId31"/>
    <p:sldId id="325" r:id="rId32"/>
    <p:sldId id="326" r:id="rId33"/>
    <p:sldId id="327" r:id="rId34"/>
    <p:sldId id="328" r:id="rId35"/>
    <p:sldId id="329" r:id="rId36"/>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3360">
          <p15:clr>
            <a:srgbClr val="A4A3A4"/>
          </p15:clr>
        </p15:guide>
        <p15:guide id="2" pos="187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DF7"/>
    <a:srgbClr val="800040"/>
    <a:srgbClr val="FF0080"/>
    <a:srgbClr val="5D7E9D"/>
    <a:srgbClr val="191919"/>
    <a:srgbClr val="8000FF"/>
    <a:srgbClr val="0080FF"/>
    <a:srgbClr val="CC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086" autoAdjust="0"/>
    <p:restoredTop sz="91734" autoAdjust="0"/>
  </p:normalViewPr>
  <p:slideViewPr>
    <p:cSldViewPr snapToObjects="1">
      <p:cViewPr varScale="1">
        <p:scale>
          <a:sx n="61" d="100"/>
          <a:sy n="61" d="100"/>
        </p:scale>
        <p:origin x="708" y="56"/>
      </p:cViewPr>
      <p:guideLst>
        <p:guide orient="horz" pos="3360"/>
        <p:guide pos="187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Objects="1">
      <p:cViewPr varScale="1">
        <p:scale>
          <a:sx n="80" d="100"/>
          <a:sy n="80" d="100"/>
        </p:scale>
        <p:origin x="-1974" y="-78"/>
      </p:cViewPr>
      <p:guideLst>
        <p:guide orient="horz" pos="2880"/>
        <p:guide pos="2160"/>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45"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ustomXml" Target="../customXml/item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25603"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25604"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25605"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AA61A1E3-C4F5-418D-A52C-9A5AD7B1A2E8}" type="slidenum">
              <a:rPr lang="en-US" altLang="en-US"/>
              <a:pPr>
                <a:defRPr/>
              </a:pPr>
              <a:t>‹#›</a:t>
            </a:fld>
            <a:endParaRPr lang="en-US" altLang="en-US"/>
          </a:p>
        </p:txBody>
      </p:sp>
    </p:spTree>
    <p:extLst>
      <p:ext uri="{BB962C8B-B14F-4D97-AF65-F5344CB8AC3E}">
        <p14:creationId xmlns:p14="http://schemas.microsoft.com/office/powerpoint/2010/main" val="15544210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409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C7BE51AE-0644-4165-9A0C-493D8466CE95}" type="slidenum">
              <a:rPr lang="en-US" altLang="en-US"/>
              <a:pPr>
                <a:defRPr/>
              </a:pPr>
              <a:t>‹#›</a:t>
            </a:fld>
            <a:endParaRPr lang="en-US" altLang="en-US"/>
          </a:p>
        </p:txBody>
      </p:sp>
    </p:spTree>
    <p:extLst>
      <p:ext uri="{BB962C8B-B14F-4D97-AF65-F5344CB8AC3E}">
        <p14:creationId xmlns:p14="http://schemas.microsoft.com/office/powerpoint/2010/main" val="85731972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117BE33-6C7C-49DF-98E2-FAEDF299BA23}" type="slidenum">
              <a:rPr lang="en-US" altLang="en-US"/>
              <a:pPr>
                <a:spcBef>
                  <a:spcPct val="0"/>
                </a:spcBef>
              </a:pPr>
              <a:t>1</a:t>
            </a:fld>
            <a:endParaRPr lang="en-US" altLang="en-US"/>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en-GB" altLang="en-US">
              <a:latin typeface="Arial" panose="020B0604020202020204" pitchFamily="34" charset="0"/>
            </a:endParaRPr>
          </a:p>
        </p:txBody>
      </p:sp>
    </p:spTree>
    <p:extLst>
      <p:ext uri="{BB962C8B-B14F-4D97-AF65-F5344CB8AC3E}">
        <p14:creationId xmlns:p14="http://schemas.microsoft.com/office/powerpoint/2010/main" val="41128594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8"/>
          <p:cNvSpPr txBox="1">
            <a:spLocks noChangeArrowheads="1"/>
          </p:cNvSpPr>
          <p:nvPr userDrawn="1"/>
        </p:nvSpPr>
        <p:spPr bwMode="auto">
          <a:xfrm rot="19237452">
            <a:off x="4622800" y="5191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GB"/>
          </a:p>
        </p:txBody>
      </p:sp>
      <p:sp>
        <p:nvSpPr>
          <p:cNvPr id="3074" name="Rectangle 2"/>
          <p:cNvSpPr>
            <a:spLocks noGrp="1" noChangeArrowheads="1"/>
          </p:cNvSpPr>
          <p:nvPr>
            <p:ph type="ctrTitle"/>
          </p:nvPr>
        </p:nvSpPr>
        <p:spPr>
          <a:xfrm>
            <a:off x="685800" y="1196975"/>
            <a:ext cx="7772400" cy="1470025"/>
          </a:xfrm>
        </p:spPr>
        <p:txBody>
          <a:bodyPr/>
          <a:lstStyle>
            <a:lvl1pPr>
              <a:defRPr b="1"/>
            </a:lvl1pPr>
          </a:lstStyle>
          <a:p>
            <a:pPr lvl="0"/>
            <a:r>
              <a:rPr lang="en-US" noProof="0"/>
              <a:t>Click to edit Master title style</a:t>
            </a:r>
          </a:p>
        </p:txBody>
      </p:sp>
      <p:sp>
        <p:nvSpPr>
          <p:cNvPr id="3075" name="Rectangle 3"/>
          <p:cNvSpPr>
            <a:spLocks noGrp="1" noChangeArrowheads="1"/>
          </p:cNvSpPr>
          <p:nvPr>
            <p:ph type="subTitle" idx="1"/>
          </p:nvPr>
        </p:nvSpPr>
        <p:spPr>
          <a:xfrm>
            <a:off x="1371600" y="2952750"/>
            <a:ext cx="6400800" cy="1752600"/>
          </a:xfrm>
        </p:spPr>
        <p:txBody>
          <a:bodyPr/>
          <a:lstStyle>
            <a:lvl1pPr marL="0" indent="0" algn="ctr">
              <a:buFontTx/>
              <a:buNone/>
              <a:defRPr/>
            </a:lvl1pPr>
          </a:lstStyle>
          <a:p>
            <a:pPr lvl="0"/>
            <a:r>
              <a:rPr lang="en-US" noProof="0"/>
              <a:t>Click to edit Master subtitle style</a:t>
            </a:r>
          </a:p>
        </p:txBody>
      </p:sp>
      <p:sp>
        <p:nvSpPr>
          <p:cNvPr id="6" name="Rectangle 4"/>
          <p:cNvSpPr>
            <a:spLocks noGrp="1" noChangeArrowheads="1"/>
          </p:cNvSpPr>
          <p:nvPr>
            <p:ph type="dt" sz="half" idx="10"/>
          </p:nvPr>
        </p:nvSpPr>
        <p:spPr/>
        <p:txBody>
          <a:bodyPr/>
          <a:lstStyle>
            <a:lvl1pP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smtClean="0"/>
            </a:lvl1pPr>
          </a:lstStyle>
          <a:p>
            <a:pPr>
              <a:defRPr/>
            </a:pPr>
            <a:fld id="{2A52941B-879C-42BA-B5E2-F1D2ACB0193A}" type="slidenum">
              <a:rPr lang="en-US" altLang="en-US"/>
              <a:pPr>
                <a:defRPr/>
              </a:pPr>
              <a:t>‹#›</a:t>
            </a:fld>
            <a:endParaRPr lang="en-US" altLang="en-US"/>
          </a:p>
        </p:txBody>
      </p:sp>
    </p:spTree>
    <p:extLst>
      <p:ext uri="{BB962C8B-B14F-4D97-AF65-F5344CB8AC3E}">
        <p14:creationId xmlns:p14="http://schemas.microsoft.com/office/powerpoint/2010/main" val="14310085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E452253-E7AD-4D94-BC46-72F909B7C159}" type="slidenum">
              <a:rPr lang="en-US" altLang="en-US"/>
              <a:pPr>
                <a:defRPr/>
              </a:pPr>
              <a:t>‹#›</a:t>
            </a:fld>
            <a:endParaRPr lang="en-US" altLang="en-US"/>
          </a:p>
        </p:txBody>
      </p:sp>
    </p:spTree>
    <p:extLst>
      <p:ext uri="{BB962C8B-B14F-4D97-AF65-F5344CB8AC3E}">
        <p14:creationId xmlns:p14="http://schemas.microsoft.com/office/powerpoint/2010/main" val="3863176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0260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0260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D0F3F0F-1947-4B1E-9BCA-49F823D83B57}" type="slidenum">
              <a:rPr lang="en-US" altLang="en-US"/>
              <a:pPr>
                <a:defRPr/>
              </a:pPr>
              <a:t>‹#›</a:t>
            </a:fld>
            <a:endParaRPr lang="en-US" altLang="en-US"/>
          </a:p>
        </p:txBody>
      </p:sp>
    </p:spTree>
    <p:extLst>
      <p:ext uri="{BB962C8B-B14F-4D97-AF65-F5344CB8AC3E}">
        <p14:creationId xmlns:p14="http://schemas.microsoft.com/office/powerpoint/2010/main" val="25591230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GB"/>
          </a:p>
        </p:txBody>
      </p:sp>
      <p:sp>
        <p:nvSpPr>
          <p:cNvPr id="3" name="Chart Placeholder 2"/>
          <p:cNvSpPr>
            <a:spLocks noGrp="1"/>
          </p:cNvSpPr>
          <p:nvPr>
            <p:ph type="chart" idx="1"/>
          </p:nvPr>
        </p:nvSpPr>
        <p:spPr>
          <a:xfrm>
            <a:off x="457200" y="1600200"/>
            <a:ext cx="8229600" cy="3700463"/>
          </a:xfrm>
        </p:spPr>
        <p:txBody>
          <a:bodyPr/>
          <a:lstStyle/>
          <a:p>
            <a:pPr lvl="0"/>
            <a:endParaRPr lang="en-GB"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185FA6A-237A-4F6B-A414-7617F2E260E3}" type="slidenum">
              <a:rPr lang="en-US" altLang="en-US"/>
              <a:pPr>
                <a:defRPr/>
              </a:pPr>
              <a:t>‹#›</a:t>
            </a:fld>
            <a:endParaRPr lang="en-US" altLang="en-US"/>
          </a:p>
        </p:txBody>
      </p:sp>
    </p:spTree>
    <p:extLst>
      <p:ext uri="{BB962C8B-B14F-4D97-AF65-F5344CB8AC3E}">
        <p14:creationId xmlns:p14="http://schemas.microsoft.com/office/powerpoint/2010/main" val="39033695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457200" y="1600200"/>
            <a:ext cx="4038600" cy="37004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37004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00164BD-8894-4569-BFFB-7FB26FE00DA9}" type="slidenum">
              <a:rPr lang="en-US" altLang="en-US"/>
              <a:pPr>
                <a:defRPr/>
              </a:pPr>
              <a:t>‹#›</a:t>
            </a:fld>
            <a:endParaRPr lang="en-US" altLang="en-US"/>
          </a:p>
        </p:txBody>
      </p:sp>
    </p:spTree>
    <p:extLst>
      <p:ext uri="{BB962C8B-B14F-4D97-AF65-F5344CB8AC3E}">
        <p14:creationId xmlns:p14="http://schemas.microsoft.com/office/powerpoint/2010/main" val="42125348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664F0A4-C518-465E-AE98-EF38CA48D99E}" type="slidenum">
              <a:rPr lang="en-US" altLang="en-US"/>
              <a:pPr>
                <a:defRPr/>
              </a:pPr>
              <a:t>‹#›</a:t>
            </a:fld>
            <a:endParaRPr lang="en-US" altLang="en-US"/>
          </a:p>
        </p:txBody>
      </p:sp>
    </p:spTree>
    <p:extLst>
      <p:ext uri="{BB962C8B-B14F-4D97-AF65-F5344CB8AC3E}">
        <p14:creationId xmlns:p14="http://schemas.microsoft.com/office/powerpoint/2010/main" val="29803689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D3311D0-C221-475D-9E4B-B1C17557FDD1}" type="slidenum">
              <a:rPr lang="en-US" altLang="en-US"/>
              <a:pPr>
                <a:defRPr/>
              </a:pPr>
              <a:t>‹#›</a:t>
            </a:fld>
            <a:endParaRPr lang="en-US" altLang="en-US"/>
          </a:p>
        </p:txBody>
      </p:sp>
    </p:spTree>
    <p:extLst>
      <p:ext uri="{BB962C8B-B14F-4D97-AF65-F5344CB8AC3E}">
        <p14:creationId xmlns:p14="http://schemas.microsoft.com/office/powerpoint/2010/main" val="3105836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37004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37004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11E3252-EFFA-4643-AE97-EF5A73CDC99B}" type="slidenum">
              <a:rPr lang="en-US" altLang="en-US"/>
              <a:pPr>
                <a:defRPr/>
              </a:pPr>
              <a:t>‹#›</a:t>
            </a:fld>
            <a:endParaRPr lang="en-US" altLang="en-US"/>
          </a:p>
        </p:txBody>
      </p:sp>
    </p:spTree>
    <p:extLst>
      <p:ext uri="{BB962C8B-B14F-4D97-AF65-F5344CB8AC3E}">
        <p14:creationId xmlns:p14="http://schemas.microsoft.com/office/powerpoint/2010/main" val="23992012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E45D64E-1016-463A-92DF-9A526ECCD898}" type="slidenum">
              <a:rPr lang="en-US" altLang="en-US"/>
              <a:pPr>
                <a:defRPr/>
              </a:pPr>
              <a:t>‹#›</a:t>
            </a:fld>
            <a:endParaRPr lang="en-US" altLang="en-US"/>
          </a:p>
        </p:txBody>
      </p:sp>
    </p:spTree>
    <p:extLst>
      <p:ext uri="{BB962C8B-B14F-4D97-AF65-F5344CB8AC3E}">
        <p14:creationId xmlns:p14="http://schemas.microsoft.com/office/powerpoint/2010/main" val="11106031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AE13605-62CF-41AB-A029-BDC51CC96AD6}" type="slidenum">
              <a:rPr lang="en-US" altLang="en-US"/>
              <a:pPr>
                <a:defRPr/>
              </a:pPr>
              <a:t>‹#›</a:t>
            </a:fld>
            <a:endParaRPr lang="en-US" altLang="en-US"/>
          </a:p>
        </p:txBody>
      </p:sp>
    </p:spTree>
    <p:extLst>
      <p:ext uri="{BB962C8B-B14F-4D97-AF65-F5344CB8AC3E}">
        <p14:creationId xmlns:p14="http://schemas.microsoft.com/office/powerpoint/2010/main" val="25620292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4A594F8-092D-4E79-AC1F-417738B148D8}" type="slidenum">
              <a:rPr lang="en-US" altLang="en-US"/>
              <a:pPr>
                <a:defRPr/>
              </a:pPr>
              <a:t>‹#›</a:t>
            </a:fld>
            <a:endParaRPr lang="en-US" altLang="en-US"/>
          </a:p>
        </p:txBody>
      </p:sp>
    </p:spTree>
    <p:extLst>
      <p:ext uri="{BB962C8B-B14F-4D97-AF65-F5344CB8AC3E}">
        <p14:creationId xmlns:p14="http://schemas.microsoft.com/office/powerpoint/2010/main" val="8181371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BDB2043-2BAE-4D63-8BF7-FAA024CAB080}" type="slidenum">
              <a:rPr lang="en-US" altLang="en-US"/>
              <a:pPr>
                <a:defRPr/>
              </a:pPr>
              <a:t>‹#›</a:t>
            </a:fld>
            <a:endParaRPr lang="en-US" altLang="en-US"/>
          </a:p>
        </p:txBody>
      </p:sp>
    </p:spTree>
    <p:extLst>
      <p:ext uri="{BB962C8B-B14F-4D97-AF65-F5344CB8AC3E}">
        <p14:creationId xmlns:p14="http://schemas.microsoft.com/office/powerpoint/2010/main" val="27054704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35274B8-09A2-4042-A9EB-8240BE512F34}" type="slidenum">
              <a:rPr lang="en-US" altLang="en-US"/>
              <a:pPr>
                <a:defRPr/>
              </a:pPr>
              <a:t>‹#›</a:t>
            </a:fld>
            <a:endParaRPr lang="en-US" altLang="en-US"/>
          </a:p>
        </p:txBody>
      </p:sp>
    </p:spTree>
    <p:extLst>
      <p:ext uri="{BB962C8B-B14F-4D97-AF65-F5344CB8AC3E}">
        <p14:creationId xmlns:p14="http://schemas.microsoft.com/office/powerpoint/2010/main" val="35526380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3"/>
          <p:cNvPicPr>
            <a:picLocks noChangeAspect="1"/>
          </p:cNvPicPr>
          <p:nvPr userDrawn="1"/>
        </p:nvPicPr>
        <p:blipFill>
          <a:blip r:embed="rId15">
            <a:extLst>
              <a:ext uri="{28A0092B-C50C-407E-A947-70E740481C1C}">
                <a14:useLocalDpi xmlns:a14="http://schemas.microsoft.com/office/drawing/2010/main" val="0"/>
              </a:ext>
            </a:extLst>
          </a:blip>
          <a:srcRect l="27808" t="23334" r="61761" b="19835"/>
          <a:stretch>
            <a:fillRect/>
          </a:stretch>
        </p:blipFill>
        <p:spPr bwMode="auto">
          <a:xfrm>
            <a:off x="-14288" y="0"/>
            <a:ext cx="16779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3"/>
          <p:cNvSpPr>
            <a:spLocks noChangeArrowheads="1"/>
          </p:cNvSpPr>
          <p:nvPr userDrawn="1"/>
        </p:nvSpPr>
        <p:spPr bwMode="auto">
          <a:xfrm>
            <a:off x="1600200" y="0"/>
            <a:ext cx="7543800" cy="6858000"/>
          </a:xfrm>
          <a:prstGeom prst="rect">
            <a:avLst/>
          </a:prstGeom>
          <a:solidFill>
            <a:schemeClr val="bg1"/>
          </a:solidFill>
          <a:ln>
            <a:noFill/>
          </a:ln>
          <a:effectLst/>
          <a:extLst>
            <a:ext uri="{91240B29-F687-4F45-9708-019B960494DF}">
              <a14:hiddenLine xmlns:a14="http://schemas.microsoft.com/office/drawing/2010/main" w="9525">
                <a:solidFill>
                  <a:srgbClr val="CCCC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GB" altLang="en-US"/>
          </a:p>
        </p:txBody>
      </p:sp>
      <p:sp>
        <p:nvSpPr>
          <p:cNvPr id="102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9" name="Rectangle 3"/>
          <p:cNvSpPr>
            <a:spLocks noGrp="1" noChangeArrowheads="1"/>
          </p:cNvSpPr>
          <p:nvPr>
            <p:ph type="body" idx="1"/>
          </p:nvPr>
        </p:nvSpPr>
        <p:spPr bwMode="auto">
          <a:xfrm>
            <a:off x="457200" y="1600200"/>
            <a:ext cx="8229600" cy="370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3AB1AF43-CB6D-4C77-A784-134BAF3349C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703"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Lst>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xStyles>
    <p:titleStyle>
      <a:lvl1pPr algn="ctr" rtl="0" eaLnBrk="0" fontAlgn="base" hangingPunct="0">
        <a:spcBef>
          <a:spcPct val="0"/>
        </a:spcBef>
        <a:spcAft>
          <a:spcPct val="0"/>
        </a:spcAft>
        <a:defRPr sz="4400">
          <a:solidFill>
            <a:schemeClr val="bg2"/>
          </a:solidFill>
          <a:latin typeface="+mj-lt"/>
          <a:ea typeface="+mj-ea"/>
          <a:cs typeface="+mj-cs"/>
        </a:defRPr>
      </a:lvl1pPr>
      <a:lvl2pPr algn="ctr" rtl="0" eaLnBrk="0" fontAlgn="base" hangingPunct="0">
        <a:spcBef>
          <a:spcPct val="0"/>
        </a:spcBef>
        <a:spcAft>
          <a:spcPct val="0"/>
        </a:spcAft>
        <a:defRPr sz="4400">
          <a:solidFill>
            <a:schemeClr val="bg2"/>
          </a:solidFill>
          <a:latin typeface="Arial" charset="0"/>
        </a:defRPr>
      </a:lvl2pPr>
      <a:lvl3pPr algn="ctr" rtl="0" eaLnBrk="0" fontAlgn="base" hangingPunct="0">
        <a:spcBef>
          <a:spcPct val="0"/>
        </a:spcBef>
        <a:spcAft>
          <a:spcPct val="0"/>
        </a:spcAft>
        <a:defRPr sz="4400">
          <a:solidFill>
            <a:schemeClr val="bg2"/>
          </a:solidFill>
          <a:latin typeface="Arial" charset="0"/>
        </a:defRPr>
      </a:lvl3pPr>
      <a:lvl4pPr algn="ctr" rtl="0" eaLnBrk="0" fontAlgn="base" hangingPunct="0">
        <a:spcBef>
          <a:spcPct val="0"/>
        </a:spcBef>
        <a:spcAft>
          <a:spcPct val="0"/>
        </a:spcAft>
        <a:defRPr sz="4400">
          <a:solidFill>
            <a:schemeClr val="bg2"/>
          </a:solidFill>
          <a:latin typeface="Arial" charset="0"/>
        </a:defRPr>
      </a:lvl4pPr>
      <a:lvl5pPr algn="ctr" rtl="0" eaLnBrk="0" fontAlgn="base" hangingPunct="0">
        <a:spcBef>
          <a:spcPct val="0"/>
        </a:spcBef>
        <a:spcAft>
          <a:spcPct val="0"/>
        </a:spcAft>
        <a:defRPr sz="4400">
          <a:solidFill>
            <a:schemeClr val="bg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hyperlink" Target="https://www.myconcertarchive.com/en/event?id=14230" TargetMode="Externa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8.jpg"/><Relationship Id="rId5" Type="http://schemas.openxmlformats.org/officeDocument/2006/relationships/hyperlink" Target="http://1001covers.blogspot.com/2012/11/0322-umbrella-manic-street-preachers.html" TargetMode="External"/><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hyperlink" Target="https://en.wikipedia.org/wiki/Catatonia_(band)" TargetMode="External"/><Relationship Id="rId5" Type="http://schemas.openxmlformats.org/officeDocument/2006/relationships/image" Target="../media/image20.jp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hyperlink" Target="https://commons.wikimedia.org/wiki/File:Stereophonics_2008.07.03_001.jpg" TargetMode="Externa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2.jpg"/><Relationship Id="rId5" Type="http://schemas.openxmlformats.org/officeDocument/2006/relationships/hyperlink" Target="https://namu.wiki/w/%C3%AC%C2%8A%C2%A4%C3%AD%C2%85%C2%8C%C3%AB%C2%A0%C2%88%C3%AC%C2%98%C2%A4%C3%AD%C2%8F%C2%AC%C3%AB%C2%8B%C2%89%C3%AC%C2%8A%C2%A4" TargetMode="External"/><Relationship Id="rId4" Type="http://schemas.openxmlformats.org/officeDocument/2006/relationships/image" Target="../media/image2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1001covers.blogspot.com/2012/11/0322-umbrella-manic-street-preachers.html" TargetMode="External"/><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namu.wiki/w/%C3%AC%C2%8A%C2%A4%C3%AD%C2%85%C2%8C%C3%AB%C2%A0%C2%88%C3%AC%C2%98%C2%A4%C3%AD%C2%8F%C2%AC%C3%AB%C2%8B%C2%89%C3%AC%C2%8A%C2%A4" TargetMode="External"/><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www.pontarddulaismalechoir.com/" TargetMode="External"/><Relationship Id="rId2" Type="http://schemas.openxmlformats.org/officeDocument/2006/relationships/slideLayout" Target="../slideLayouts/slideLayout2.xml"/><Relationship Id="rId1" Type="http://schemas.openxmlformats.org/officeDocument/2006/relationships/video" Target="https://www.youtube.com/embed/zEBQpFk4kTo?feature=oembed" TargetMode="External"/><Relationship Id="rId5" Type="http://schemas.openxmlformats.org/officeDocument/2006/relationships/image" Target="../media/image4.jpeg"/><Relationship Id="rId4" Type="http://schemas.openxmlformats.org/officeDocument/2006/relationships/hyperlink" Target="https://www.youtube.com/channel/UCQqnrLicmKpShH3bpwZGfJg"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1001covers.blogspot.com/2012/11/0322-umbrella-manic-street-preachers.html" TargetMode="External"/><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namu.wiki/w/%C3%AC%C2%8A%C2%A4%C3%AD%C2%85%C2%8C%C3%AB%C2%A0%C2%88%C3%AC%C2%98%C2%A4%C3%AD%C2%8F%C2%AC%C3%AB%C2%8B%C2%89%C3%AC%C2%8A%C2%A4" TargetMode="External"/><Relationship Id="rId2" Type="http://schemas.openxmlformats.org/officeDocument/2006/relationships/image" Target="../media/image21.jp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www.flickr.com/photos/80497449@N04/7383585190" TargetMode="External"/><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video" Target="https://www.youtube.com/embed/nJuBVVX2Isg?feature=oembed" TargetMode="Externa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video" Target="https://www.youtube.com/embed/BR7EaHbPe54?feature=oembed" TargetMode="Externa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video" Target="https://www.youtube.com/embed/engSQve1CKU?feature=oembed" TargetMode="Externa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hyperlink" Target="http://www.peterbout.nl/" TargetMode="External"/><Relationship Id="rId5" Type="http://schemas.openxmlformats.org/officeDocument/2006/relationships/image" Target="../media/image12.jp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hyperlink" Target="http://www.covermesongs.com/2010/08/tom-jones-w-joe-perry-i-bet-you-look-good-on-the-dancefloor.html" TargetMode="External"/><Relationship Id="rId5" Type="http://schemas.openxmlformats.org/officeDocument/2006/relationships/image" Target="../media/image14.jp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video" Target="https://www.youtube.com/embed/y7ZEVA5dy-Y?feature=oembed" TargetMode="Externa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5122" name="Text Box 15"/>
          <p:cNvSpPr txBox="1">
            <a:spLocks noChangeArrowheads="1"/>
          </p:cNvSpPr>
          <p:nvPr/>
        </p:nvSpPr>
        <p:spPr bwMode="auto">
          <a:xfrm>
            <a:off x="3870325" y="171926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GB" altLang="en-US" sz="1800"/>
          </a:p>
        </p:txBody>
      </p:sp>
      <p:sp>
        <p:nvSpPr>
          <p:cNvPr id="5123" name="Text Box 58"/>
          <p:cNvSpPr txBox="1">
            <a:spLocks noChangeArrowheads="1"/>
          </p:cNvSpPr>
          <p:nvPr/>
        </p:nvSpPr>
        <p:spPr bwMode="auto">
          <a:xfrm>
            <a:off x="898525" y="301466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GB" altLang="en-US" sz="1800"/>
          </a:p>
        </p:txBody>
      </p:sp>
      <p:pic>
        <p:nvPicPr>
          <p:cNvPr id="5" name="Picture 4">
            <a:extLst>
              <a:ext uri="{FF2B5EF4-FFF2-40B4-BE49-F238E27FC236}">
                <a16:creationId xmlns:a16="http://schemas.microsoft.com/office/drawing/2014/main" id="{7AEC9860-50B5-4261-A120-A22EC5706E8A}"/>
              </a:ext>
            </a:extLst>
          </p:cNvPr>
          <p:cNvPicPr>
            <a:picLocks noChangeAspect="1"/>
          </p:cNvPicPr>
          <p:nvPr/>
        </p:nvPicPr>
        <p:blipFill>
          <a:blip r:embed="rId3"/>
          <a:stretch>
            <a:fillRect/>
          </a:stretch>
        </p:blipFill>
        <p:spPr>
          <a:xfrm>
            <a:off x="0" y="0"/>
            <a:ext cx="9144000" cy="6858000"/>
          </a:xfrm>
          <a:prstGeom prst="rect">
            <a:avLst/>
          </a:prstGeom>
          <a:ln w="228600" cap="sq" cmpd="thickThin">
            <a:solidFill>
              <a:srgbClr val="000000"/>
            </a:solidFill>
            <a:prstDash val="solid"/>
            <a:miter lim="800000"/>
          </a:ln>
          <a:effectLst>
            <a:innerShdw blurRad="76200">
              <a:srgbClr val="000000"/>
            </a:innerShdw>
          </a:effectLst>
        </p:spPr>
      </p:pic>
      <p:sp>
        <p:nvSpPr>
          <p:cNvPr id="5124" name="Rectangle 62"/>
          <p:cNvSpPr>
            <a:spLocks noChangeArrowheads="1"/>
          </p:cNvSpPr>
          <p:nvPr/>
        </p:nvSpPr>
        <p:spPr bwMode="auto">
          <a:xfrm>
            <a:off x="-508" y="5697252"/>
            <a:ext cx="9144000"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6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LAND OF SONG</a:t>
            </a:r>
            <a:endParaRPr lang="en-US" altLang="en-US" sz="88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124"/>
                                        </p:tgtEl>
                                        <p:attrNameLst>
                                          <p:attrName>style.visibility</p:attrName>
                                        </p:attrNameLst>
                                      </p:cBhvr>
                                      <p:to>
                                        <p:strVal val="visible"/>
                                      </p:to>
                                    </p:set>
                                    <p:animEffect transition="in" filter="fade">
                                      <p:cBhvr>
                                        <p:cTn id="7" dur="5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248FB-3B7F-449B-A5EF-E4B899DF0719}"/>
              </a:ext>
            </a:extLst>
          </p:cNvPr>
          <p:cNvSpPr>
            <a:spLocks noGrp="1"/>
          </p:cNvSpPr>
          <p:nvPr>
            <p:ph type="title"/>
          </p:nvPr>
        </p:nvSpPr>
        <p:spPr>
          <a:xfrm>
            <a:off x="1799692" y="274638"/>
            <a:ext cx="6887108" cy="1143000"/>
          </a:xfrm>
        </p:spPr>
        <p:txBody>
          <a:bodyPr/>
          <a:lstStyle/>
          <a:p>
            <a:r>
              <a:rPr lang="en-GB" b="1" u="sng"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WELSH BANDS</a:t>
            </a:r>
          </a:p>
        </p:txBody>
      </p:sp>
      <p:sp>
        <p:nvSpPr>
          <p:cNvPr id="8" name="Content Placeholder 2">
            <a:extLst>
              <a:ext uri="{FF2B5EF4-FFF2-40B4-BE49-F238E27FC236}">
                <a16:creationId xmlns:a16="http://schemas.microsoft.com/office/drawing/2014/main" id="{D75425C0-E5E2-41F5-B1CF-95EC77CF735D}"/>
              </a:ext>
            </a:extLst>
          </p:cNvPr>
          <p:cNvSpPr txBox="1">
            <a:spLocks/>
          </p:cNvSpPr>
          <p:nvPr/>
        </p:nvSpPr>
        <p:spPr bwMode="auto">
          <a:xfrm>
            <a:off x="1655676" y="1520788"/>
            <a:ext cx="7344816" cy="219624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a:buFontTx/>
              <a:buNone/>
            </a:pPr>
            <a:r>
              <a:rPr lang="en-GB" sz="2400" kern="0" dirty="0">
                <a:latin typeface="Calibri" panose="020F0502020204030204" pitchFamily="34" charset="0"/>
                <a:cs typeface="Calibri" panose="020F0502020204030204" pitchFamily="34" charset="0"/>
              </a:rPr>
              <a:t>Manic Street Preachers, also known as the </a:t>
            </a:r>
            <a:r>
              <a:rPr lang="en-GB" sz="2400" kern="0" dirty="0" err="1">
                <a:latin typeface="Calibri" panose="020F0502020204030204" pitchFamily="34" charset="0"/>
                <a:cs typeface="Calibri" panose="020F0502020204030204" pitchFamily="34" charset="0"/>
              </a:rPr>
              <a:t>Manics</a:t>
            </a:r>
            <a:r>
              <a:rPr lang="en-GB" sz="2400" kern="0" dirty="0">
                <a:latin typeface="Calibri" panose="020F0502020204030204" pitchFamily="34" charset="0"/>
                <a:cs typeface="Calibri" panose="020F0502020204030204" pitchFamily="34" charset="0"/>
              </a:rPr>
              <a:t> are a Welsh rock band formed in Blackwood in 1986. The form a key part of the 90’s Welsh ‘Cool Cymru’ cultural movement. The band achieved commercial success with their album ‘Everything Must Go’. They have sold more than 10 million albums worldwide.</a:t>
            </a:r>
          </a:p>
        </p:txBody>
      </p:sp>
      <p:pic>
        <p:nvPicPr>
          <p:cNvPr id="3" name="Picture 2">
            <a:extLst>
              <a:ext uri="{FF2B5EF4-FFF2-40B4-BE49-F238E27FC236}">
                <a16:creationId xmlns:a16="http://schemas.microsoft.com/office/drawing/2014/main" id="{2F2180F6-E74F-4589-A408-407BD7A5D0EA}"/>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0793" r="10793"/>
          <a:stretch/>
        </p:blipFill>
        <p:spPr>
          <a:xfrm>
            <a:off x="179512" y="4029427"/>
            <a:ext cx="3996444" cy="255393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6" name="A Design for Life">
            <a:hlinkClick r:id="" action="ppaction://media"/>
            <a:extLst>
              <a:ext uri="{FF2B5EF4-FFF2-40B4-BE49-F238E27FC236}">
                <a16:creationId xmlns:a16="http://schemas.microsoft.com/office/drawing/2014/main" id="{DF6C0A7F-B5D2-4235-9C1F-E44B1A2A7EFB}"/>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a:stretch/>
        </p:blipFill>
        <p:spPr>
          <a:xfrm>
            <a:off x="4788024" y="4077992"/>
            <a:ext cx="3996444" cy="251843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307467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6"/>
                </p:tgtEl>
              </p:cMediaNode>
            </p:audio>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248FB-3B7F-449B-A5EF-E4B899DF0719}"/>
              </a:ext>
            </a:extLst>
          </p:cNvPr>
          <p:cNvSpPr>
            <a:spLocks noGrp="1"/>
          </p:cNvSpPr>
          <p:nvPr>
            <p:ph type="title"/>
          </p:nvPr>
        </p:nvSpPr>
        <p:spPr>
          <a:xfrm>
            <a:off x="1799692" y="274638"/>
            <a:ext cx="6887108" cy="1143000"/>
          </a:xfrm>
        </p:spPr>
        <p:txBody>
          <a:bodyPr/>
          <a:lstStyle/>
          <a:p>
            <a:r>
              <a:rPr lang="en-GB" b="1" u="sng"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POP SINGERS</a:t>
            </a:r>
          </a:p>
        </p:txBody>
      </p:sp>
      <p:sp>
        <p:nvSpPr>
          <p:cNvPr id="8" name="Content Placeholder 2">
            <a:extLst>
              <a:ext uri="{FF2B5EF4-FFF2-40B4-BE49-F238E27FC236}">
                <a16:creationId xmlns:a16="http://schemas.microsoft.com/office/drawing/2014/main" id="{D75425C0-E5E2-41F5-B1CF-95EC77CF735D}"/>
              </a:ext>
            </a:extLst>
          </p:cNvPr>
          <p:cNvSpPr txBox="1">
            <a:spLocks/>
          </p:cNvSpPr>
          <p:nvPr/>
        </p:nvSpPr>
        <p:spPr bwMode="auto">
          <a:xfrm>
            <a:off x="1655676" y="1520787"/>
            <a:ext cx="7344816" cy="25140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a:buFontTx/>
              <a:buNone/>
            </a:pPr>
            <a:r>
              <a:rPr lang="en-GB" sz="2400" kern="0" dirty="0">
                <a:latin typeface="Calibri" panose="020F0502020204030204" pitchFamily="34" charset="0"/>
                <a:cs typeface="Calibri" panose="020F0502020204030204" pitchFamily="34" charset="0"/>
              </a:rPr>
              <a:t>Catatonia were an alternative rock band from Wales who gained popularity in the mid-to-late 90’s and formed part of the ‘Cool Cymru’ movement. Their breakout success came in 1998 with their song ‘Mulder and Scully’ which reached number 3 in the singles chart. Their lead singer Cerys Matthews went on to have a successful solo career.</a:t>
            </a:r>
          </a:p>
          <a:p>
            <a:pPr marL="0" indent="0" algn="just">
              <a:buFontTx/>
              <a:buNone/>
            </a:pPr>
            <a:endParaRPr lang="en-GB" sz="2400" kern="0" dirty="0">
              <a:latin typeface="Calibri" panose="020F0502020204030204" pitchFamily="34" charset="0"/>
              <a:cs typeface="Calibri" panose="020F0502020204030204" pitchFamily="34" charset="0"/>
            </a:endParaRPr>
          </a:p>
          <a:p>
            <a:pPr marL="0" indent="0">
              <a:buFontTx/>
              <a:buNone/>
            </a:pPr>
            <a:endParaRPr lang="en-GB" sz="2400" kern="0" dirty="0">
              <a:latin typeface="Calibri" panose="020F0502020204030204" pitchFamily="34" charset="0"/>
              <a:cs typeface="Calibri" panose="020F0502020204030204" pitchFamily="34" charset="0"/>
            </a:endParaRPr>
          </a:p>
          <a:p>
            <a:pPr marL="0" indent="0">
              <a:buFontTx/>
              <a:buNone/>
            </a:pPr>
            <a:endParaRPr lang="en-GB" sz="2400" kern="0" dirty="0">
              <a:latin typeface="Calibri" panose="020F0502020204030204" pitchFamily="34" charset="0"/>
              <a:cs typeface="Calibri" panose="020F0502020204030204" pitchFamily="34" charset="0"/>
            </a:endParaRPr>
          </a:p>
          <a:p>
            <a:pPr marL="0" indent="0">
              <a:buFontTx/>
              <a:buNone/>
            </a:pPr>
            <a:endParaRPr lang="en-GB" sz="2400" kern="0"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DCDA2E63-16D3-4519-80FE-49ABFE9E951A}"/>
              </a:ext>
            </a:extLst>
          </p:cNvPr>
          <p:cNvPicPr>
            <a:picLocks noChangeAspect="1"/>
          </p:cNvPicPr>
          <p:nvPr/>
        </p:nvPicPr>
        <p:blipFill>
          <a:blip r:embed="rId4"/>
          <a:stretch>
            <a:fillRect/>
          </a:stretch>
        </p:blipFill>
        <p:spPr>
          <a:xfrm>
            <a:off x="287524" y="4072262"/>
            <a:ext cx="3952650" cy="251403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6" name="Mulder and Scully">
            <a:hlinkClick r:id="" action="ppaction://media"/>
            <a:extLst>
              <a:ext uri="{FF2B5EF4-FFF2-40B4-BE49-F238E27FC236}">
                <a16:creationId xmlns:a16="http://schemas.microsoft.com/office/drawing/2014/main" id="{0B3F8B2F-5ADE-4A05-86F5-B85361CF1AB5}"/>
              </a:ext>
            </a:extLst>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p:blipFill>
        <p:spPr>
          <a:xfrm>
            <a:off x="4903828" y="4072004"/>
            <a:ext cx="3871619" cy="251049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28044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6"/>
                </p:tgtEl>
              </p:cMediaNode>
            </p:audio>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248FB-3B7F-449B-A5EF-E4B899DF0719}"/>
              </a:ext>
            </a:extLst>
          </p:cNvPr>
          <p:cNvSpPr>
            <a:spLocks noGrp="1"/>
          </p:cNvSpPr>
          <p:nvPr>
            <p:ph type="title"/>
          </p:nvPr>
        </p:nvSpPr>
        <p:spPr>
          <a:xfrm>
            <a:off x="1799692" y="274638"/>
            <a:ext cx="6887108" cy="1143000"/>
          </a:xfrm>
        </p:spPr>
        <p:txBody>
          <a:bodyPr/>
          <a:lstStyle/>
          <a:p>
            <a:r>
              <a:rPr lang="en-GB" b="1" u="sng"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POP SINGERS</a:t>
            </a:r>
          </a:p>
        </p:txBody>
      </p:sp>
      <p:sp>
        <p:nvSpPr>
          <p:cNvPr id="8" name="Content Placeholder 2">
            <a:extLst>
              <a:ext uri="{FF2B5EF4-FFF2-40B4-BE49-F238E27FC236}">
                <a16:creationId xmlns:a16="http://schemas.microsoft.com/office/drawing/2014/main" id="{D75425C0-E5E2-41F5-B1CF-95EC77CF735D}"/>
              </a:ext>
            </a:extLst>
          </p:cNvPr>
          <p:cNvSpPr txBox="1">
            <a:spLocks/>
          </p:cNvSpPr>
          <p:nvPr/>
        </p:nvSpPr>
        <p:spPr bwMode="auto">
          <a:xfrm>
            <a:off x="1583668" y="1520788"/>
            <a:ext cx="7416824" cy="219624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a:buFontTx/>
              <a:buNone/>
            </a:pPr>
            <a:r>
              <a:rPr lang="en-GB" sz="2400" kern="0" dirty="0">
                <a:latin typeface="Calibri" panose="020F0502020204030204" pitchFamily="34" charset="0"/>
                <a:cs typeface="Calibri" panose="020F0502020204030204" pitchFamily="34" charset="0"/>
              </a:rPr>
              <a:t>Stereophonics are a Welsh rock band from </a:t>
            </a:r>
            <a:r>
              <a:rPr lang="en-GB" sz="2400" kern="0" dirty="0" err="1">
                <a:latin typeface="Calibri" panose="020F0502020204030204" pitchFamily="34" charset="0"/>
                <a:cs typeface="Calibri" panose="020F0502020204030204" pitchFamily="34" charset="0"/>
              </a:rPr>
              <a:t>Cwmaman</a:t>
            </a:r>
            <a:r>
              <a:rPr lang="en-GB" sz="2400" kern="0" dirty="0">
                <a:latin typeface="Calibri" panose="020F0502020204030204" pitchFamily="34" charset="0"/>
                <a:cs typeface="Calibri" panose="020F0502020204030204" pitchFamily="34" charset="0"/>
              </a:rPr>
              <a:t> formed in 1992. They have released 11 studio albums, including 7 number one albums. They have achieved a total of ten top-ten singles as well as number one: Dakota. Having sold around 10 million copies worldwide, Stereophonics are one of the most successful Welsh bands.</a:t>
            </a:r>
          </a:p>
        </p:txBody>
      </p:sp>
      <p:pic>
        <p:nvPicPr>
          <p:cNvPr id="3" name="Picture 2">
            <a:extLst>
              <a:ext uri="{FF2B5EF4-FFF2-40B4-BE49-F238E27FC236}">
                <a16:creationId xmlns:a16="http://schemas.microsoft.com/office/drawing/2014/main" id="{2F2180F6-E74F-4589-A408-407BD7A5D0EA}"/>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8474" r="18474"/>
          <a:stretch/>
        </p:blipFill>
        <p:spPr>
          <a:xfrm>
            <a:off x="323528" y="4221088"/>
            <a:ext cx="3996444" cy="248782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6" name="05 Have A Nice Day (2)">
            <a:hlinkClick r:id="" action="ppaction://media"/>
            <a:extLst>
              <a:ext uri="{FF2B5EF4-FFF2-40B4-BE49-F238E27FC236}">
                <a16:creationId xmlns:a16="http://schemas.microsoft.com/office/drawing/2014/main" id="{91404AE0-21E1-4E90-ABBB-698EBD3F644D}"/>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a:stretch/>
        </p:blipFill>
        <p:spPr>
          <a:xfrm>
            <a:off x="4699302" y="4259323"/>
            <a:ext cx="3989701" cy="244959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90808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6"/>
                </p:tgtEl>
              </p:cMediaNode>
            </p:audio>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248FB-3B7F-449B-A5EF-E4B899DF0719}"/>
              </a:ext>
            </a:extLst>
          </p:cNvPr>
          <p:cNvSpPr>
            <a:spLocks noGrp="1"/>
          </p:cNvSpPr>
          <p:nvPr>
            <p:ph type="title"/>
          </p:nvPr>
        </p:nvSpPr>
        <p:spPr>
          <a:xfrm>
            <a:off x="1799692" y="274638"/>
            <a:ext cx="6887108" cy="1143000"/>
          </a:xfrm>
        </p:spPr>
        <p:txBody>
          <a:bodyPr/>
          <a:lstStyle/>
          <a:p>
            <a:r>
              <a:rPr lang="en-GB" b="1" u="sng"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WHO’S WHO QUIZ</a:t>
            </a:r>
          </a:p>
        </p:txBody>
      </p:sp>
      <p:sp>
        <p:nvSpPr>
          <p:cNvPr id="3" name="Content Placeholder 2">
            <a:extLst>
              <a:ext uri="{FF2B5EF4-FFF2-40B4-BE49-F238E27FC236}">
                <a16:creationId xmlns:a16="http://schemas.microsoft.com/office/drawing/2014/main" id="{064A0795-1DAF-4DBD-924E-E161A168FFE1}"/>
              </a:ext>
            </a:extLst>
          </p:cNvPr>
          <p:cNvSpPr>
            <a:spLocks noGrp="1"/>
          </p:cNvSpPr>
          <p:nvPr>
            <p:ph idx="1"/>
          </p:nvPr>
        </p:nvSpPr>
        <p:spPr>
          <a:xfrm>
            <a:off x="1799692" y="1600200"/>
            <a:ext cx="6887108" cy="4889140"/>
          </a:xfrm>
        </p:spPr>
        <p:txBody>
          <a:bodyPr/>
          <a:lstStyle/>
          <a:p>
            <a:pPr algn="just"/>
            <a:r>
              <a:rPr lang="en-GB" dirty="0">
                <a:latin typeface="Calibri" panose="020F0502020204030204" pitchFamily="34" charset="0"/>
                <a:cs typeface="Calibri" panose="020F0502020204030204" pitchFamily="34" charset="0"/>
              </a:rPr>
              <a:t>Now that you’ve met a range of famous Welsh singers, can you remember their names or what style they are famous for? </a:t>
            </a:r>
          </a:p>
          <a:p>
            <a:pPr algn="just"/>
            <a:endParaRPr lang="en-GB" dirty="0">
              <a:latin typeface="Calibri" panose="020F0502020204030204" pitchFamily="34" charset="0"/>
              <a:cs typeface="Calibri" panose="020F0502020204030204" pitchFamily="34" charset="0"/>
            </a:endParaRPr>
          </a:p>
          <a:p>
            <a:pPr algn="just"/>
            <a:r>
              <a:rPr lang="en-GB" dirty="0">
                <a:latin typeface="Calibri" panose="020F0502020204030204" pitchFamily="34" charset="0"/>
                <a:cs typeface="Calibri" panose="020F0502020204030204" pitchFamily="34" charset="0"/>
              </a:rPr>
              <a:t>Working in teams, complete the quiz. Once you have answered all the questions, hand your answer sheet over to another team for marking.</a:t>
            </a:r>
          </a:p>
        </p:txBody>
      </p:sp>
    </p:spTree>
    <p:extLst>
      <p:ext uri="{BB962C8B-B14F-4D97-AF65-F5344CB8AC3E}">
        <p14:creationId xmlns:p14="http://schemas.microsoft.com/office/powerpoint/2010/main" val="11856417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CDECD3E-0DC4-4994-9DB1-FB479280FC02}"/>
              </a:ext>
            </a:extLst>
          </p:cNvPr>
          <p:cNvGrpSpPr/>
          <p:nvPr/>
        </p:nvGrpSpPr>
        <p:grpSpPr>
          <a:xfrm>
            <a:off x="4767146" y="1736812"/>
            <a:ext cx="3946922" cy="4680519"/>
            <a:chOff x="6646126" y="1803168"/>
            <a:chExt cx="4565612" cy="3672088"/>
          </a:xfrm>
        </p:grpSpPr>
        <p:sp>
          <p:nvSpPr>
            <p:cNvPr id="6" name="Rectangle 5"/>
            <p:cNvSpPr/>
            <p:nvPr/>
          </p:nvSpPr>
          <p:spPr>
            <a:xfrm>
              <a:off x="6646126" y="1803168"/>
              <a:ext cx="4560849" cy="1037372"/>
            </a:xfrm>
            <a:prstGeom prst="rect">
              <a:avLst/>
            </a:prstGeom>
            <a:solidFill>
              <a:schemeClr val="bg1"/>
            </a:solidFill>
            <a:ln>
              <a:solidFill>
                <a:srgbClr val="69A12B"/>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ctr">
                <a:defRPr/>
              </a:pPr>
              <a:r>
                <a:rPr lang="en-GB" sz="3300" b="1" dirty="0">
                  <a:solidFill>
                    <a:schemeClr val="tx1"/>
                  </a:solidFill>
                  <a:latin typeface="Calibri" panose="020F0502020204030204" pitchFamily="34" charset="0"/>
                  <a:ea typeface="Flavors" panose="02000000000000000000" pitchFamily="2" charset="0"/>
                  <a:cs typeface="Calibri" panose="020F0502020204030204" pitchFamily="34" charset="0"/>
                </a:rPr>
                <a:t>A</a:t>
              </a:r>
            </a:p>
            <a:p>
              <a:pPr algn="ctr">
                <a:defRPr/>
              </a:pPr>
              <a:r>
                <a:rPr lang="en-GB" sz="2100" dirty="0">
                  <a:solidFill>
                    <a:schemeClr val="tx1"/>
                  </a:solidFill>
                  <a:latin typeface="Calibri" panose="020F0502020204030204" pitchFamily="34" charset="0"/>
                  <a:cs typeface="Calibri" panose="020F0502020204030204" pitchFamily="34" charset="0"/>
                </a:rPr>
                <a:t>Male Voice Choir</a:t>
              </a:r>
            </a:p>
          </p:txBody>
        </p:sp>
        <p:sp>
          <p:nvSpPr>
            <p:cNvPr id="8" name="Rectangle 7"/>
            <p:cNvSpPr/>
            <p:nvPr/>
          </p:nvSpPr>
          <p:spPr>
            <a:xfrm>
              <a:off x="6650889" y="3092647"/>
              <a:ext cx="4560849" cy="1037372"/>
            </a:xfrm>
            <a:prstGeom prst="rect">
              <a:avLst/>
            </a:prstGeom>
            <a:solidFill>
              <a:schemeClr val="bg1"/>
            </a:solidFill>
            <a:ln>
              <a:solidFill>
                <a:srgbClr val="69A12B"/>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ctr">
                <a:defRPr/>
              </a:pPr>
              <a:r>
                <a:rPr lang="en-GB" sz="3300" b="1" dirty="0">
                  <a:solidFill>
                    <a:schemeClr val="tx1"/>
                  </a:solidFill>
                  <a:latin typeface="Calibri" panose="020F0502020204030204" pitchFamily="34" charset="0"/>
                  <a:ea typeface="Flavors" panose="02000000000000000000" pitchFamily="2" charset="0"/>
                  <a:cs typeface="Calibri" panose="020F0502020204030204" pitchFamily="34" charset="0"/>
                </a:rPr>
                <a:t>B</a:t>
              </a:r>
            </a:p>
            <a:p>
              <a:pPr algn="ctr">
                <a:defRPr/>
              </a:pPr>
              <a:r>
                <a:rPr lang="en-GB" sz="2100" dirty="0">
                  <a:solidFill>
                    <a:schemeClr val="tx1"/>
                  </a:solidFill>
                  <a:latin typeface="Calibri" panose="020F0502020204030204" pitchFamily="34" charset="0"/>
                  <a:cs typeface="Calibri" panose="020F0502020204030204" pitchFamily="34" charset="0"/>
                </a:rPr>
                <a:t>Rock Band</a:t>
              </a:r>
            </a:p>
          </p:txBody>
        </p:sp>
        <p:sp>
          <p:nvSpPr>
            <p:cNvPr id="11" name="Rectangle 10"/>
            <p:cNvSpPr/>
            <p:nvPr/>
          </p:nvSpPr>
          <p:spPr>
            <a:xfrm>
              <a:off x="6646127" y="4437884"/>
              <a:ext cx="4560849" cy="1037372"/>
            </a:xfrm>
            <a:prstGeom prst="rect">
              <a:avLst/>
            </a:prstGeom>
            <a:solidFill>
              <a:schemeClr val="bg1"/>
            </a:solidFill>
            <a:ln>
              <a:solidFill>
                <a:srgbClr val="69A12B"/>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ctr">
                <a:defRPr/>
              </a:pPr>
              <a:r>
                <a:rPr lang="en-GB" sz="3300" b="1" dirty="0">
                  <a:solidFill>
                    <a:schemeClr val="tx1"/>
                  </a:solidFill>
                  <a:latin typeface="Calibri" panose="020F0502020204030204" pitchFamily="34" charset="0"/>
                  <a:ea typeface="Flavors" panose="02000000000000000000" pitchFamily="2" charset="0"/>
                  <a:cs typeface="Calibri" panose="020F0502020204030204" pitchFamily="34" charset="0"/>
                </a:rPr>
                <a:t>C</a:t>
              </a:r>
            </a:p>
            <a:p>
              <a:pPr algn="ctr">
                <a:defRPr/>
              </a:pPr>
              <a:r>
                <a:rPr lang="en-GB" sz="2100" dirty="0">
                  <a:solidFill>
                    <a:schemeClr val="tx1"/>
                  </a:solidFill>
                  <a:latin typeface="Calibri" panose="020F0502020204030204" pitchFamily="34" charset="0"/>
                  <a:cs typeface="Calibri" panose="020F0502020204030204" pitchFamily="34" charset="0"/>
                </a:rPr>
                <a:t>Pop Singers</a:t>
              </a:r>
            </a:p>
          </p:txBody>
        </p:sp>
      </p:grpSp>
      <p:sp>
        <p:nvSpPr>
          <p:cNvPr id="3" name="Title 2">
            <a:extLst>
              <a:ext uri="{FF2B5EF4-FFF2-40B4-BE49-F238E27FC236}">
                <a16:creationId xmlns:a16="http://schemas.microsoft.com/office/drawing/2014/main" id="{CC90D852-4581-4A0F-BD88-188440C23295}"/>
              </a:ext>
            </a:extLst>
          </p:cNvPr>
          <p:cNvSpPr>
            <a:spLocks noGrp="1"/>
          </p:cNvSpPr>
          <p:nvPr>
            <p:ph type="title"/>
          </p:nvPr>
        </p:nvSpPr>
        <p:spPr>
          <a:xfrm>
            <a:off x="1691680" y="208247"/>
            <a:ext cx="7022388" cy="994172"/>
          </a:xfrm>
        </p:spPr>
        <p:txBody>
          <a:bodyPr>
            <a:normAutofit/>
          </a:bodyPr>
          <a:lstStyle/>
          <a:p>
            <a:pPr algn="l"/>
            <a:r>
              <a:rPr lang="en-GB" sz="2700" b="1" dirty="0">
                <a:latin typeface="Calibri" panose="020F0502020204030204" pitchFamily="34" charset="0"/>
                <a:cs typeface="Calibri" panose="020F0502020204030204" pitchFamily="34" charset="0"/>
              </a:rPr>
              <a:t>QUESTION 1: WHAT TYPE OF VOCAL ENSEMBLE IS THIS?</a:t>
            </a:r>
          </a:p>
        </p:txBody>
      </p:sp>
      <p:pic>
        <p:nvPicPr>
          <p:cNvPr id="2" name="Picture 1">
            <a:extLst>
              <a:ext uri="{FF2B5EF4-FFF2-40B4-BE49-F238E27FC236}">
                <a16:creationId xmlns:a16="http://schemas.microsoft.com/office/drawing/2014/main" id="{A2A16233-8836-4546-9F2A-A3717A23FF75}"/>
              </a:ext>
            </a:extLst>
          </p:cNvPr>
          <p:cNvPicPr>
            <a:picLocks noChangeAspect="1"/>
          </p:cNvPicPr>
          <p:nvPr/>
        </p:nvPicPr>
        <p:blipFill>
          <a:blip r:embed="rId2"/>
          <a:stretch>
            <a:fillRect/>
          </a:stretch>
        </p:blipFill>
        <p:spPr>
          <a:xfrm>
            <a:off x="259544" y="1952836"/>
            <a:ext cx="4082057" cy="433821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4728792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6"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80">
                                          <p:stCondLst>
                                            <p:cond delay="0"/>
                                          </p:stCondLst>
                                        </p:cTn>
                                        <p:tgtEl>
                                          <p:spTgt spid="4"/>
                                        </p:tgtEl>
                                      </p:cBhvr>
                                    </p:animEffect>
                                    <p:anim calcmode="lin" valueType="num">
                                      <p:cBhvr>
                                        <p:cTn id="1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9" dur="26">
                                          <p:stCondLst>
                                            <p:cond delay="650"/>
                                          </p:stCondLst>
                                        </p:cTn>
                                        <p:tgtEl>
                                          <p:spTgt spid="4"/>
                                        </p:tgtEl>
                                      </p:cBhvr>
                                      <p:to x="100000" y="60000"/>
                                    </p:animScale>
                                    <p:animScale>
                                      <p:cBhvr>
                                        <p:cTn id="20" dur="166" decel="50000">
                                          <p:stCondLst>
                                            <p:cond delay="676"/>
                                          </p:stCondLst>
                                        </p:cTn>
                                        <p:tgtEl>
                                          <p:spTgt spid="4"/>
                                        </p:tgtEl>
                                      </p:cBhvr>
                                      <p:to x="100000" y="100000"/>
                                    </p:animScale>
                                    <p:animScale>
                                      <p:cBhvr>
                                        <p:cTn id="21" dur="26">
                                          <p:stCondLst>
                                            <p:cond delay="1312"/>
                                          </p:stCondLst>
                                        </p:cTn>
                                        <p:tgtEl>
                                          <p:spTgt spid="4"/>
                                        </p:tgtEl>
                                      </p:cBhvr>
                                      <p:to x="100000" y="80000"/>
                                    </p:animScale>
                                    <p:animScale>
                                      <p:cBhvr>
                                        <p:cTn id="22" dur="166" decel="50000">
                                          <p:stCondLst>
                                            <p:cond delay="1338"/>
                                          </p:stCondLst>
                                        </p:cTn>
                                        <p:tgtEl>
                                          <p:spTgt spid="4"/>
                                        </p:tgtEl>
                                      </p:cBhvr>
                                      <p:to x="100000" y="100000"/>
                                    </p:animScale>
                                    <p:animScale>
                                      <p:cBhvr>
                                        <p:cTn id="23" dur="26">
                                          <p:stCondLst>
                                            <p:cond delay="1642"/>
                                          </p:stCondLst>
                                        </p:cTn>
                                        <p:tgtEl>
                                          <p:spTgt spid="4"/>
                                        </p:tgtEl>
                                      </p:cBhvr>
                                      <p:to x="100000" y="90000"/>
                                    </p:animScale>
                                    <p:animScale>
                                      <p:cBhvr>
                                        <p:cTn id="24" dur="166" decel="50000">
                                          <p:stCondLst>
                                            <p:cond delay="1668"/>
                                          </p:stCondLst>
                                        </p:cTn>
                                        <p:tgtEl>
                                          <p:spTgt spid="4"/>
                                        </p:tgtEl>
                                      </p:cBhvr>
                                      <p:to x="100000" y="100000"/>
                                    </p:animScale>
                                    <p:animScale>
                                      <p:cBhvr>
                                        <p:cTn id="25" dur="26">
                                          <p:stCondLst>
                                            <p:cond delay="1808"/>
                                          </p:stCondLst>
                                        </p:cTn>
                                        <p:tgtEl>
                                          <p:spTgt spid="4"/>
                                        </p:tgtEl>
                                      </p:cBhvr>
                                      <p:to x="100000" y="95000"/>
                                    </p:animScale>
                                    <p:animScale>
                                      <p:cBhvr>
                                        <p:cTn id="26"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CDECD3E-0DC4-4994-9DB1-FB479280FC02}"/>
              </a:ext>
            </a:extLst>
          </p:cNvPr>
          <p:cNvGrpSpPr/>
          <p:nvPr/>
        </p:nvGrpSpPr>
        <p:grpSpPr>
          <a:xfrm>
            <a:off x="4767146" y="1736812"/>
            <a:ext cx="3946922" cy="4680519"/>
            <a:chOff x="6646126" y="1803168"/>
            <a:chExt cx="4565612" cy="3672088"/>
          </a:xfrm>
        </p:grpSpPr>
        <p:sp>
          <p:nvSpPr>
            <p:cNvPr id="6" name="Rectangle 5"/>
            <p:cNvSpPr/>
            <p:nvPr/>
          </p:nvSpPr>
          <p:spPr>
            <a:xfrm>
              <a:off x="6646126" y="1803168"/>
              <a:ext cx="4560849" cy="1037372"/>
            </a:xfrm>
            <a:prstGeom prst="rect">
              <a:avLst/>
            </a:prstGeom>
            <a:solidFill>
              <a:schemeClr val="bg1"/>
            </a:solidFill>
            <a:ln>
              <a:solidFill>
                <a:srgbClr val="69A12B"/>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ctr">
                <a:defRPr/>
              </a:pPr>
              <a:r>
                <a:rPr lang="en-GB" sz="3300" b="1" dirty="0">
                  <a:solidFill>
                    <a:schemeClr val="tx1"/>
                  </a:solidFill>
                  <a:latin typeface="Calibri" panose="020F0502020204030204" pitchFamily="34" charset="0"/>
                  <a:ea typeface="Flavors" panose="02000000000000000000" pitchFamily="2" charset="0"/>
                  <a:cs typeface="Calibri" panose="020F0502020204030204" pitchFamily="34" charset="0"/>
                </a:rPr>
                <a:t>A</a:t>
              </a:r>
            </a:p>
            <a:p>
              <a:pPr algn="ctr">
                <a:defRPr/>
              </a:pPr>
              <a:r>
                <a:rPr lang="en-GB" sz="2100" dirty="0">
                  <a:solidFill>
                    <a:schemeClr val="tx1"/>
                  </a:solidFill>
                  <a:latin typeface="Calibri" panose="020F0502020204030204" pitchFamily="34" charset="0"/>
                  <a:cs typeface="Calibri" panose="020F0502020204030204" pitchFamily="34" charset="0"/>
                </a:rPr>
                <a:t>Cerys Matthews</a:t>
              </a:r>
            </a:p>
          </p:txBody>
        </p:sp>
        <p:sp>
          <p:nvSpPr>
            <p:cNvPr id="8" name="Rectangle 7"/>
            <p:cNvSpPr/>
            <p:nvPr/>
          </p:nvSpPr>
          <p:spPr>
            <a:xfrm>
              <a:off x="6650889" y="3092647"/>
              <a:ext cx="4560849" cy="1037372"/>
            </a:xfrm>
            <a:prstGeom prst="rect">
              <a:avLst/>
            </a:prstGeom>
            <a:solidFill>
              <a:schemeClr val="bg1"/>
            </a:solidFill>
            <a:ln>
              <a:solidFill>
                <a:srgbClr val="69A12B"/>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ctr">
                <a:defRPr/>
              </a:pPr>
              <a:r>
                <a:rPr lang="en-GB" sz="3300" b="1" dirty="0">
                  <a:solidFill>
                    <a:schemeClr val="tx1"/>
                  </a:solidFill>
                  <a:latin typeface="Calibri" panose="020F0502020204030204" pitchFamily="34" charset="0"/>
                  <a:ea typeface="Flavors" panose="02000000000000000000" pitchFamily="2" charset="0"/>
                  <a:cs typeface="Calibri" panose="020F0502020204030204" pitchFamily="34" charset="0"/>
                </a:rPr>
                <a:t>B</a:t>
              </a:r>
            </a:p>
            <a:p>
              <a:pPr algn="ctr">
                <a:defRPr/>
              </a:pPr>
              <a:r>
                <a:rPr lang="en-GB" sz="2100" dirty="0">
                  <a:solidFill>
                    <a:schemeClr val="tx1"/>
                  </a:solidFill>
                  <a:latin typeface="Calibri" panose="020F0502020204030204" pitchFamily="34" charset="0"/>
                  <a:cs typeface="Calibri" panose="020F0502020204030204" pitchFamily="34" charset="0"/>
                </a:rPr>
                <a:t>Duffy</a:t>
              </a:r>
            </a:p>
          </p:txBody>
        </p:sp>
        <p:sp>
          <p:nvSpPr>
            <p:cNvPr id="11" name="Rectangle 10"/>
            <p:cNvSpPr/>
            <p:nvPr/>
          </p:nvSpPr>
          <p:spPr>
            <a:xfrm>
              <a:off x="6646127" y="4437884"/>
              <a:ext cx="4560849" cy="1037372"/>
            </a:xfrm>
            <a:prstGeom prst="rect">
              <a:avLst/>
            </a:prstGeom>
            <a:solidFill>
              <a:schemeClr val="bg1"/>
            </a:solidFill>
            <a:ln>
              <a:solidFill>
                <a:srgbClr val="69A12B"/>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ctr">
                <a:defRPr/>
              </a:pPr>
              <a:r>
                <a:rPr lang="en-GB" sz="3300" b="1" dirty="0">
                  <a:solidFill>
                    <a:schemeClr val="tx1"/>
                  </a:solidFill>
                  <a:latin typeface="Calibri" panose="020F0502020204030204" pitchFamily="34" charset="0"/>
                  <a:ea typeface="Flavors" panose="02000000000000000000" pitchFamily="2" charset="0"/>
                  <a:cs typeface="Calibri" panose="020F0502020204030204" pitchFamily="34" charset="0"/>
                </a:rPr>
                <a:t>C</a:t>
              </a:r>
            </a:p>
            <a:p>
              <a:pPr algn="ctr">
                <a:defRPr/>
              </a:pPr>
              <a:r>
                <a:rPr lang="en-GB" sz="2100" dirty="0">
                  <a:solidFill>
                    <a:schemeClr val="tx1"/>
                  </a:solidFill>
                  <a:latin typeface="Calibri" panose="020F0502020204030204" pitchFamily="34" charset="0"/>
                  <a:cs typeface="Calibri" panose="020F0502020204030204" pitchFamily="34" charset="0"/>
                </a:rPr>
                <a:t>Katherine Jenkins</a:t>
              </a:r>
            </a:p>
          </p:txBody>
        </p:sp>
      </p:grpSp>
      <p:sp>
        <p:nvSpPr>
          <p:cNvPr id="3" name="Title 2">
            <a:extLst>
              <a:ext uri="{FF2B5EF4-FFF2-40B4-BE49-F238E27FC236}">
                <a16:creationId xmlns:a16="http://schemas.microsoft.com/office/drawing/2014/main" id="{CC90D852-4581-4A0F-BD88-188440C23295}"/>
              </a:ext>
            </a:extLst>
          </p:cNvPr>
          <p:cNvSpPr>
            <a:spLocks noGrp="1"/>
          </p:cNvSpPr>
          <p:nvPr>
            <p:ph type="title"/>
          </p:nvPr>
        </p:nvSpPr>
        <p:spPr>
          <a:xfrm>
            <a:off x="1691680" y="208247"/>
            <a:ext cx="7022388" cy="994172"/>
          </a:xfrm>
        </p:spPr>
        <p:txBody>
          <a:bodyPr>
            <a:normAutofit/>
          </a:bodyPr>
          <a:lstStyle/>
          <a:p>
            <a:pPr algn="l"/>
            <a:r>
              <a:rPr lang="en-GB" sz="2700" b="1" dirty="0">
                <a:latin typeface="Calibri" panose="020F0502020204030204" pitchFamily="34" charset="0"/>
                <a:cs typeface="Calibri" panose="020F0502020204030204" pitchFamily="34" charset="0"/>
              </a:rPr>
              <a:t>QUESTION 2: WHO IS THIS FEMALE SINGER?</a:t>
            </a:r>
          </a:p>
        </p:txBody>
      </p:sp>
      <p:pic>
        <p:nvPicPr>
          <p:cNvPr id="9" name="Picture 8">
            <a:extLst>
              <a:ext uri="{FF2B5EF4-FFF2-40B4-BE49-F238E27FC236}">
                <a16:creationId xmlns:a16="http://schemas.microsoft.com/office/drawing/2014/main" id="{FF4CE9A4-8C54-421B-8C77-7F3571F18D7B}"/>
              </a:ext>
            </a:extLst>
          </p:cNvPr>
          <p:cNvPicPr>
            <a:picLocks noChangeAspect="1"/>
          </p:cNvPicPr>
          <p:nvPr/>
        </p:nvPicPr>
        <p:blipFill>
          <a:blip r:embed="rId2"/>
          <a:stretch>
            <a:fillRect/>
          </a:stretch>
        </p:blipFill>
        <p:spPr>
          <a:xfrm>
            <a:off x="308687" y="1872427"/>
            <a:ext cx="4064050" cy="433821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5286057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6"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80">
                                          <p:stCondLst>
                                            <p:cond delay="0"/>
                                          </p:stCondLst>
                                        </p:cTn>
                                        <p:tgtEl>
                                          <p:spTgt spid="4"/>
                                        </p:tgtEl>
                                      </p:cBhvr>
                                    </p:animEffect>
                                    <p:anim calcmode="lin" valueType="num">
                                      <p:cBhvr>
                                        <p:cTn id="1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9" dur="26">
                                          <p:stCondLst>
                                            <p:cond delay="650"/>
                                          </p:stCondLst>
                                        </p:cTn>
                                        <p:tgtEl>
                                          <p:spTgt spid="4"/>
                                        </p:tgtEl>
                                      </p:cBhvr>
                                      <p:to x="100000" y="60000"/>
                                    </p:animScale>
                                    <p:animScale>
                                      <p:cBhvr>
                                        <p:cTn id="20" dur="166" decel="50000">
                                          <p:stCondLst>
                                            <p:cond delay="676"/>
                                          </p:stCondLst>
                                        </p:cTn>
                                        <p:tgtEl>
                                          <p:spTgt spid="4"/>
                                        </p:tgtEl>
                                      </p:cBhvr>
                                      <p:to x="100000" y="100000"/>
                                    </p:animScale>
                                    <p:animScale>
                                      <p:cBhvr>
                                        <p:cTn id="21" dur="26">
                                          <p:stCondLst>
                                            <p:cond delay="1312"/>
                                          </p:stCondLst>
                                        </p:cTn>
                                        <p:tgtEl>
                                          <p:spTgt spid="4"/>
                                        </p:tgtEl>
                                      </p:cBhvr>
                                      <p:to x="100000" y="80000"/>
                                    </p:animScale>
                                    <p:animScale>
                                      <p:cBhvr>
                                        <p:cTn id="22" dur="166" decel="50000">
                                          <p:stCondLst>
                                            <p:cond delay="1338"/>
                                          </p:stCondLst>
                                        </p:cTn>
                                        <p:tgtEl>
                                          <p:spTgt spid="4"/>
                                        </p:tgtEl>
                                      </p:cBhvr>
                                      <p:to x="100000" y="100000"/>
                                    </p:animScale>
                                    <p:animScale>
                                      <p:cBhvr>
                                        <p:cTn id="23" dur="26">
                                          <p:stCondLst>
                                            <p:cond delay="1642"/>
                                          </p:stCondLst>
                                        </p:cTn>
                                        <p:tgtEl>
                                          <p:spTgt spid="4"/>
                                        </p:tgtEl>
                                      </p:cBhvr>
                                      <p:to x="100000" y="90000"/>
                                    </p:animScale>
                                    <p:animScale>
                                      <p:cBhvr>
                                        <p:cTn id="24" dur="166" decel="50000">
                                          <p:stCondLst>
                                            <p:cond delay="1668"/>
                                          </p:stCondLst>
                                        </p:cTn>
                                        <p:tgtEl>
                                          <p:spTgt spid="4"/>
                                        </p:tgtEl>
                                      </p:cBhvr>
                                      <p:to x="100000" y="100000"/>
                                    </p:animScale>
                                    <p:animScale>
                                      <p:cBhvr>
                                        <p:cTn id="25" dur="26">
                                          <p:stCondLst>
                                            <p:cond delay="1808"/>
                                          </p:stCondLst>
                                        </p:cTn>
                                        <p:tgtEl>
                                          <p:spTgt spid="4"/>
                                        </p:tgtEl>
                                      </p:cBhvr>
                                      <p:to x="100000" y="95000"/>
                                    </p:animScale>
                                    <p:animScale>
                                      <p:cBhvr>
                                        <p:cTn id="26"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CDECD3E-0DC4-4994-9DB1-FB479280FC02}"/>
              </a:ext>
            </a:extLst>
          </p:cNvPr>
          <p:cNvGrpSpPr/>
          <p:nvPr/>
        </p:nvGrpSpPr>
        <p:grpSpPr>
          <a:xfrm>
            <a:off x="4767146" y="1736812"/>
            <a:ext cx="3946922" cy="4680519"/>
            <a:chOff x="6646126" y="1803168"/>
            <a:chExt cx="4565612" cy="3672088"/>
          </a:xfrm>
        </p:grpSpPr>
        <p:sp>
          <p:nvSpPr>
            <p:cNvPr id="6" name="Rectangle 5"/>
            <p:cNvSpPr/>
            <p:nvPr/>
          </p:nvSpPr>
          <p:spPr>
            <a:xfrm>
              <a:off x="6646126" y="1803168"/>
              <a:ext cx="4560849" cy="1037372"/>
            </a:xfrm>
            <a:prstGeom prst="rect">
              <a:avLst/>
            </a:prstGeom>
            <a:solidFill>
              <a:schemeClr val="bg1"/>
            </a:solidFill>
            <a:ln>
              <a:solidFill>
                <a:srgbClr val="69A12B"/>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ctr">
                <a:defRPr/>
              </a:pPr>
              <a:r>
                <a:rPr lang="en-GB" sz="3300" b="1" dirty="0">
                  <a:solidFill>
                    <a:schemeClr val="tx1"/>
                  </a:solidFill>
                  <a:latin typeface="Calibri" panose="020F0502020204030204" pitchFamily="34" charset="0"/>
                  <a:ea typeface="Flavors" panose="02000000000000000000" pitchFamily="2" charset="0"/>
                  <a:cs typeface="Calibri" panose="020F0502020204030204" pitchFamily="34" charset="0"/>
                </a:rPr>
                <a:t>A</a:t>
              </a:r>
            </a:p>
            <a:p>
              <a:pPr algn="ctr">
                <a:defRPr/>
              </a:pPr>
              <a:r>
                <a:rPr lang="en-GB" sz="2100" dirty="0">
                  <a:solidFill>
                    <a:schemeClr val="tx1"/>
                  </a:solidFill>
                  <a:latin typeface="Calibri" panose="020F0502020204030204" pitchFamily="34" charset="0"/>
                  <a:cs typeface="Calibri" panose="020F0502020204030204" pitchFamily="34" charset="0"/>
                </a:rPr>
                <a:t>Aled Jones</a:t>
              </a:r>
            </a:p>
          </p:txBody>
        </p:sp>
        <p:sp>
          <p:nvSpPr>
            <p:cNvPr id="8" name="Rectangle 7"/>
            <p:cNvSpPr/>
            <p:nvPr/>
          </p:nvSpPr>
          <p:spPr>
            <a:xfrm>
              <a:off x="6650889" y="3092647"/>
              <a:ext cx="4560849" cy="1037372"/>
            </a:xfrm>
            <a:prstGeom prst="rect">
              <a:avLst/>
            </a:prstGeom>
            <a:solidFill>
              <a:schemeClr val="bg1"/>
            </a:solidFill>
            <a:ln>
              <a:solidFill>
                <a:srgbClr val="69A12B"/>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ctr">
                <a:defRPr/>
              </a:pPr>
              <a:r>
                <a:rPr lang="en-GB" sz="3300" b="1" dirty="0">
                  <a:solidFill>
                    <a:schemeClr val="tx1"/>
                  </a:solidFill>
                  <a:latin typeface="Calibri" panose="020F0502020204030204" pitchFamily="34" charset="0"/>
                  <a:ea typeface="Flavors" panose="02000000000000000000" pitchFamily="2" charset="0"/>
                  <a:cs typeface="Calibri" panose="020F0502020204030204" pitchFamily="34" charset="0"/>
                </a:rPr>
                <a:t>B</a:t>
              </a:r>
            </a:p>
            <a:p>
              <a:pPr algn="ctr">
                <a:defRPr/>
              </a:pPr>
              <a:r>
                <a:rPr lang="en-GB" sz="2100" dirty="0">
                  <a:solidFill>
                    <a:schemeClr val="tx1"/>
                  </a:solidFill>
                  <a:latin typeface="Calibri" panose="020F0502020204030204" pitchFamily="34" charset="0"/>
                  <a:cs typeface="Calibri" panose="020F0502020204030204" pitchFamily="34" charset="0"/>
                </a:rPr>
                <a:t>Tom Jones</a:t>
              </a:r>
            </a:p>
          </p:txBody>
        </p:sp>
        <p:sp>
          <p:nvSpPr>
            <p:cNvPr id="11" name="Rectangle 10"/>
            <p:cNvSpPr/>
            <p:nvPr/>
          </p:nvSpPr>
          <p:spPr>
            <a:xfrm>
              <a:off x="6646127" y="4437884"/>
              <a:ext cx="4560849" cy="1037372"/>
            </a:xfrm>
            <a:prstGeom prst="rect">
              <a:avLst/>
            </a:prstGeom>
            <a:solidFill>
              <a:schemeClr val="bg1"/>
            </a:solidFill>
            <a:ln>
              <a:solidFill>
                <a:srgbClr val="69A12B"/>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ctr">
                <a:defRPr/>
              </a:pPr>
              <a:r>
                <a:rPr lang="en-GB" sz="3300" b="1" dirty="0">
                  <a:solidFill>
                    <a:schemeClr val="tx1"/>
                  </a:solidFill>
                  <a:latin typeface="Calibri" panose="020F0502020204030204" pitchFamily="34" charset="0"/>
                  <a:ea typeface="Flavors" panose="02000000000000000000" pitchFamily="2" charset="0"/>
                  <a:cs typeface="Calibri" panose="020F0502020204030204" pitchFamily="34" charset="0"/>
                </a:rPr>
                <a:t>C</a:t>
              </a:r>
            </a:p>
            <a:p>
              <a:pPr algn="ctr">
                <a:defRPr/>
              </a:pPr>
              <a:r>
                <a:rPr lang="en-GB" sz="2100" dirty="0">
                  <a:solidFill>
                    <a:schemeClr val="tx1"/>
                  </a:solidFill>
                  <a:latin typeface="Calibri" panose="020F0502020204030204" pitchFamily="34" charset="0"/>
                  <a:cs typeface="Calibri" panose="020F0502020204030204" pitchFamily="34" charset="0"/>
                </a:rPr>
                <a:t>Kelly Jones</a:t>
              </a:r>
            </a:p>
          </p:txBody>
        </p:sp>
      </p:grpSp>
      <p:sp>
        <p:nvSpPr>
          <p:cNvPr id="3" name="Title 2">
            <a:extLst>
              <a:ext uri="{FF2B5EF4-FFF2-40B4-BE49-F238E27FC236}">
                <a16:creationId xmlns:a16="http://schemas.microsoft.com/office/drawing/2014/main" id="{CC90D852-4581-4A0F-BD88-188440C23295}"/>
              </a:ext>
            </a:extLst>
          </p:cNvPr>
          <p:cNvSpPr>
            <a:spLocks noGrp="1"/>
          </p:cNvSpPr>
          <p:nvPr>
            <p:ph type="title"/>
          </p:nvPr>
        </p:nvSpPr>
        <p:spPr>
          <a:xfrm>
            <a:off x="1691680" y="208247"/>
            <a:ext cx="7022388" cy="994172"/>
          </a:xfrm>
        </p:spPr>
        <p:txBody>
          <a:bodyPr>
            <a:normAutofit/>
          </a:bodyPr>
          <a:lstStyle/>
          <a:p>
            <a:pPr algn="l"/>
            <a:r>
              <a:rPr lang="en-GB" sz="2700" b="1" dirty="0">
                <a:latin typeface="Calibri" panose="020F0502020204030204" pitchFamily="34" charset="0"/>
                <a:cs typeface="Calibri" panose="020F0502020204030204" pitchFamily="34" charset="0"/>
              </a:rPr>
              <a:t>QUESTION 3: WHO IS THIS MALE SINGER?</a:t>
            </a:r>
          </a:p>
        </p:txBody>
      </p:sp>
      <p:pic>
        <p:nvPicPr>
          <p:cNvPr id="9" name="Picture 8">
            <a:extLst>
              <a:ext uri="{FF2B5EF4-FFF2-40B4-BE49-F238E27FC236}">
                <a16:creationId xmlns:a16="http://schemas.microsoft.com/office/drawing/2014/main" id="{85CC8AF1-52F7-4687-AD88-6884C5A47A20}"/>
              </a:ext>
            </a:extLst>
          </p:cNvPr>
          <p:cNvPicPr>
            <a:picLocks noChangeAspect="1"/>
          </p:cNvPicPr>
          <p:nvPr/>
        </p:nvPicPr>
        <p:blipFill>
          <a:blip r:embed="rId2"/>
          <a:stretch>
            <a:fillRect/>
          </a:stretch>
        </p:blipFill>
        <p:spPr>
          <a:xfrm>
            <a:off x="276730" y="1872427"/>
            <a:ext cx="4113193" cy="433821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5484650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6"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80">
                                          <p:stCondLst>
                                            <p:cond delay="0"/>
                                          </p:stCondLst>
                                        </p:cTn>
                                        <p:tgtEl>
                                          <p:spTgt spid="4"/>
                                        </p:tgtEl>
                                      </p:cBhvr>
                                    </p:animEffect>
                                    <p:anim calcmode="lin" valueType="num">
                                      <p:cBhvr>
                                        <p:cTn id="1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9" dur="26">
                                          <p:stCondLst>
                                            <p:cond delay="650"/>
                                          </p:stCondLst>
                                        </p:cTn>
                                        <p:tgtEl>
                                          <p:spTgt spid="4"/>
                                        </p:tgtEl>
                                      </p:cBhvr>
                                      <p:to x="100000" y="60000"/>
                                    </p:animScale>
                                    <p:animScale>
                                      <p:cBhvr>
                                        <p:cTn id="20" dur="166" decel="50000">
                                          <p:stCondLst>
                                            <p:cond delay="676"/>
                                          </p:stCondLst>
                                        </p:cTn>
                                        <p:tgtEl>
                                          <p:spTgt spid="4"/>
                                        </p:tgtEl>
                                      </p:cBhvr>
                                      <p:to x="100000" y="100000"/>
                                    </p:animScale>
                                    <p:animScale>
                                      <p:cBhvr>
                                        <p:cTn id="21" dur="26">
                                          <p:stCondLst>
                                            <p:cond delay="1312"/>
                                          </p:stCondLst>
                                        </p:cTn>
                                        <p:tgtEl>
                                          <p:spTgt spid="4"/>
                                        </p:tgtEl>
                                      </p:cBhvr>
                                      <p:to x="100000" y="80000"/>
                                    </p:animScale>
                                    <p:animScale>
                                      <p:cBhvr>
                                        <p:cTn id="22" dur="166" decel="50000">
                                          <p:stCondLst>
                                            <p:cond delay="1338"/>
                                          </p:stCondLst>
                                        </p:cTn>
                                        <p:tgtEl>
                                          <p:spTgt spid="4"/>
                                        </p:tgtEl>
                                      </p:cBhvr>
                                      <p:to x="100000" y="100000"/>
                                    </p:animScale>
                                    <p:animScale>
                                      <p:cBhvr>
                                        <p:cTn id="23" dur="26">
                                          <p:stCondLst>
                                            <p:cond delay="1642"/>
                                          </p:stCondLst>
                                        </p:cTn>
                                        <p:tgtEl>
                                          <p:spTgt spid="4"/>
                                        </p:tgtEl>
                                      </p:cBhvr>
                                      <p:to x="100000" y="90000"/>
                                    </p:animScale>
                                    <p:animScale>
                                      <p:cBhvr>
                                        <p:cTn id="24" dur="166" decel="50000">
                                          <p:stCondLst>
                                            <p:cond delay="1668"/>
                                          </p:stCondLst>
                                        </p:cTn>
                                        <p:tgtEl>
                                          <p:spTgt spid="4"/>
                                        </p:tgtEl>
                                      </p:cBhvr>
                                      <p:to x="100000" y="100000"/>
                                    </p:animScale>
                                    <p:animScale>
                                      <p:cBhvr>
                                        <p:cTn id="25" dur="26">
                                          <p:stCondLst>
                                            <p:cond delay="1808"/>
                                          </p:stCondLst>
                                        </p:cTn>
                                        <p:tgtEl>
                                          <p:spTgt spid="4"/>
                                        </p:tgtEl>
                                      </p:cBhvr>
                                      <p:to x="100000" y="95000"/>
                                    </p:animScale>
                                    <p:animScale>
                                      <p:cBhvr>
                                        <p:cTn id="26"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CDECD3E-0DC4-4994-9DB1-FB479280FC02}"/>
              </a:ext>
            </a:extLst>
          </p:cNvPr>
          <p:cNvGrpSpPr/>
          <p:nvPr/>
        </p:nvGrpSpPr>
        <p:grpSpPr>
          <a:xfrm>
            <a:off x="4767146" y="1736812"/>
            <a:ext cx="3946922" cy="4680519"/>
            <a:chOff x="6646126" y="1803168"/>
            <a:chExt cx="4565612" cy="3672088"/>
          </a:xfrm>
        </p:grpSpPr>
        <p:sp>
          <p:nvSpPr>
            <p:cNvPr id="6" name="Rectangle 5"/>
            <p:cNvSpPr/>
            <p:nvPr/>
          </p:nvSpPr>
          <p:spPr>
            <a:xfrm>
              <a:off x="6646126" y="1803168"/>
              <a:ext cx="4560849" cy="1037372"/>
            </a:xfrm>
            <a:prstGeom prst="rect">
              <a:avLst/>
            </a:prstGeom>
            <a:solidFill>
              <a:schemeClr val="bg1"/>
            </a:solidFill>
            <a:ln>
              <a:solidFill>
                <a:srgbClr val="69A12B"/>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ctr">
                <a:defRPr/>
              </a:pPr>
              <a:r>
                <a:rPr lang="en-GB" sz="3300" b="1" dirty="0">
                  <a:solidFill>
                    <a:schemeClr val="tx1"/>
                  </a:solidFill>
                  <a:latin typeface="Calibri" panose="020F0502020204030204" pitchFamily="34" charset="0"/>
                  <a:ea typeface="Flavors" panose="02000000000000000000" pitchFamily="2" charset="0"/>
                  <a:cs typeface="Calibri" panose="020F0502020204030204" pitchFamily="34" charset="0"/>
                </a:rPr>
                <a:t>A</a:t>
              </a:r>
            </a:p>
            <a:p>
              <a:pPr algn="ctr">
                <a:defRPr/>
              </a:pPr>
              <a:r>
                <a:rPr lang="en-GB" sz="2100" dirty="0" err="1">
                  <a:solidFill>
                    <a:schemeClr val="tx1"/>
                  </a:solidFill>
                  <a:latin typeface="Calibri" panose="020F0502020204030204" pitchFamily="34" charset="0"/>
                  <a:cs typeface="Calibri" panose="020F0502020204030204" pitchFamily="34" charset="0"/>
                </a:rPr>
                <a:t>Badfinger</a:t>
              </a:r>
              <a:endParaRPr lang="en-GB" sz="2100" dirty="0">
                <a:solidFill>
                  <a:schemeClr val="tx1"/>
                </a:solidFill>
                <a:latin typeface="Calibri" panose="020F0502020204030204" pitchFamily="34" charset="0"/>
                <a:cs typeface="Calibri" panose="020F0502020204030204" pitchFamily="34" charset="0"/>
              </a:endParaRPr>
            </a:p>
          </p:txBody>
        </p:sp>
        <p:sp>
          <p:nvSpPr>
            <p:cNvPr id="8" name="Rectangle 7"/>
            <p:cNvSpPr/>
            <p:nvPr/>
          </p:nvSpPr>
          <p:spPr>
            <a:xfrm>
              <a:off x="6650889" y="3092647"/>
              <a:ext cx="4560849" cy="1037372"/>
            </a:xfrm>
            <a:prstGeom prst="rect">
              <a:avLst/>
            </a:prstGeom>
            <a:solidFill>
              <a:schemeClr val="bg1"/>
            </a:solidFill>
            <a:ln>
              <a:solidFill>
                <a:srgbClr val="69A12B"/>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ctr">
                <a:defRPr/>
              </a:pPr>
              <a:r>
                <a:rPr lang="en-GB" sz="3300" b="1" dirty="0">
                  <a:solidFill>
                    <a:schemeClr val="tx1"/>
                  </a:solidFill>
                  <a:latin typeface="Calibri" panose="020F0502020204030204" pitchFamily="34" charset="0"/>
                  <a:ea typeface="Flavors" panose="02000000000000000000" pitchFamily="2" charset="0"/>
                  <a:cs typeface="Calibri" panose="020F0502020204030204" pitchFamily="34" charset="0"/>
                </a:rPr>
                <a:t>B</a:t>
              </a:r>
            </a:p>
            <a:p>
              <a:pPr algn="ctr">
                <a:defRPr/>
              </a:pPr>
              <a:r>
                <a:rPr lang="en-GB" sz="2100" dirty="0">
                  <a:solidFill>
                    <a:schemeClr val="tx1"/>
                  </a:solidFill>
                  <a:latin typeface="Calibri" panose="020F0502020204030204" pitchFamily="34" charset="0"/>
                  <a:cs typeface="Calibri" panose="020F0502020204030204" pitchFamily="34" charset="0"/>
                </a:rPr>
                <a:t>Catatonia</a:t>
              </a:r>
            </a:p>
          </p:txBody>
        </p:sp>
        <p:sp>
          <p:nvSpPr>
            <p:cNvPr id="11" name="Rectangle 10"/>
            <p:cNvSpPr/>
            <p:nvPr/>
          </p:nvSpPr>
          <p:spPr>
            <a:xfrm>
              <a:off x="6646127" y="4437884"/>
              <a:ext cx="4560849" cy="1037372"/>
            </a:xfrm>
            <a:prstGeom prst="rect">
              <a:avLst/>
            </a:prstGeom>
            <a:solidFill>
              <a:schemeClr val="bg1"/>
            </a:solidFill>
            <a:ln>
              <a:solidFill>
                <a:srgbClr val="69A12B"/>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ctr">
                <a:defRPr/>
              </a:pPr>
              <a:r>
                <a:rPr lang="en-GB" sz="3300" b="1" dirty="0">
                  <a:solidFill>
                    <a:schemeClr val="tx1"/>
                  </a:solidFill>
                  <a:latin typeface="Calibri" panose="020F0502020204030204" pitchFamily="34" charset="0"/>
                  <a:ea typeface="Flavors" panose="02000000000000000000" pitchFamily="2" charset="0"/>
                  <a:cs typeface="Calibri" panose="020F0502020204030204" pitchFamily="34" charset="0"/>
                </a:rPr>
                <a:t>C</a:t>
              </a:r>
            </a:p>
            <a:p>
              <a:pPr algn="ctr">
                <a:defRPr/>
              </a:pPr>
              <a:r>
                <a:rPr lang="en-GB" sz="2100" dirty="0">
                  <a:solidFill>
                    <a:schemeClr val="tx1"/>
                  </a:solidFill>
                  <a:latin typeface="Calibri" panose="020F0502020204030204" pitchFamily="34" charset="0"/>
                  <a:cs typeface="Calibri" panose="020F0502020204030204" pitchFamily="34" charset="0"/>
                </a:rPr>
                <a:t>Manic Street Preachers</a:t>
              </a:r>
            </a:p>
          </p:txBody>
        </p:sp>
      </p:grpSp>
      <p:sp>
        <p:nvSpPr>
          <p:cNvPr id="3" name="Title 2">
            <a:extLst>
              <a:ext uri="{FF2B5EF4-FFF2-40B4-BE49-F238E27FC236}">
                <a16:creationId xmlns:a16="http://schemas.microsoft.com/office/drawing/2014/main" id="{CC90D852-4581-4A0F-BD88-188440C23295}"/>
              </a:ext>
            </a:extLst>
          </p:cNvPr>
          <p:cNvSpPr>
            <a:spLocks noGrp="1"/>
          </p:cNvSpPr>
          <p:nvPr>
            <p:ph type="title"/>
          </p:nvPr>
        </p:nvSpPr>
        <p:spPr>
          <a:xfrm>
            <a:off x="1691680" y="208247"/>
            <a:ext cx="7022388" cy="994172"/>
          </a:xfrm>
        </p:spPr>
        <p:txBody>
          <a:bodyPr>
            <a:normAutofit/>
          </a:bodyPr>
          <a:lstStyle/>
          <a:p>
            <a:pPr algn="l"/>
            <a:r>
              <a:rPr lang="en-GB" sz="2700" b="1" dirty="0">
                <a:latin typeface="Calibri" panose="020F0502020204030204" pitchFamily="34" charset="0"/>
                <a:cs typeface="Calibri" panose="020F0502020204030204" pitchFamily="34" charset="0"/>
              </a:rPr>
              <a:t>QUESTION 4: WHAT IS THE NAME OF THIS BAND?</a:t>
            </a:r>
          </a:p>
        </p:txBody>
      </p:sp>
      <p:pic>
        <p:nvPicPr>
          <p:cNvPr id="9" name="Picture 8">
            <a:extLst>
              <a:ext uri="{FF2B5EF4-FFF2-40B4-BE49-F238E27FC236}">
                <a16:creationId xmlns:a16="http://schemas.microsoft.com/office/drawing/2014/main" id="{351E920C-9A44-4D8F-9E2C-C551D0DF585E}"/>
              </a:ext>
            </a:extLst>
          </p:cNvPr>
          <p:cNvPicPr>
            <a:picLocks noChangeAspect="1"/>
          </p:cNvPicPr>
          <p:nvPr/>
        </p:nvPicPr>
        <p:blipFill>
          <a:blip r:embed="rId2"/>
          <a:stretch>
            <a:fillRect/>
          </a:stretch>
        </p:blipFill>
        <p:spPr>
          <a:xfrm>
            <a:off x="323528" y="1952836"/>
            <a:ext cx="4085163" cy="433773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3542128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6"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80">
                                          <p:stCondLst>
                                            <p:cond delay="0"/>
                                          </p:stCondLst>
                                        </p:cTn>
                                        <p:tgtEl>
                                          <p:spTgt spid="4"/>
                                        </p:tgtEl>
                                      </p:cBhvr>
                                    </p:animEffect>
                                    <p:anim calcmode="lin" valueType="num">
                                      <p:cBhvr>
                                        <p:cTn id="1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9" dur="26">
                                          <p:stCondLst>
                                            <p:cond delay="650"/>
                                          </p:stCondLst>
                                        </p:cTn>
                                        <p:tgtEl>
                                          <p:spTgt spid="4"/>
                                        </p:tgtEl>
                                      </p:cBhvr>
                                      <p:to x="100000" y="60000"/>
                                    </p:animScale>
                                    <p:animScale>
                                      <p:cBhvr>
                                        <p:cTn id="20" dur="166" decel="50000">
                                          <p:stCondLst>
                                            <p:cond delay="676"/>
                                          </p:stCondLst>
                                        </p:cTn>
                                        <p:tgtEl>
                                          <p:spTgt spid="4"/>
                                        </p:tgtEl>
                                      </p:cBhvr>
                                      <p:to x="100000" y="100000"/>
                                    </p:animScale>
                                    <p:animScale>
                                      <p:cBhvr>
                                        <p:cTn id="21" dur="26">
                                          <p:stCondLst>
                                            <p:cond delay="1312"/>
                                          </p:stCondLst>
                                        </p:cTn>
                                        <p:tgtEl>
                                          <p:spTgt spid="4"/>
                                        </p:tgtEl>
                                      </p:cBhvr>
                                      <p:to x="100000" y="80000"/>
                                    </p:animScale>
                                    <p:animScale>
                                      <p:cBhvr>
                                        <p:cTn id="22" dur="166" decel="50000">
                                          <p:stCondLst>
                                            <p:cond delay="1338"/>
                                          </p:stCondLst>
                                        </p:cTn>
                                        <p:tgtEl>
                                          <p:spTgt spid="4"/>
                                        </p:tgtEl>
                                      </p:cBhvr>
                                      <p:to x="100000" y="100000"/>
                                    </p:animScale>
                                    <p:animScale>
                                      <p:cBhvr>
                                        <p:cTn id="23" dur="26">
                                          <p:stCondLst>
                                            <p:cond delay="1642"/>
                                          </p:stCondLst>
                                        </p:cTn>
                                        <p:tgtEl>
                                          <p:spTgt spid="4"/>
                                        </p:tgtEl>
                                      </p:cBhvr>
                                      <p:to x="100000" y="90000"/>
                                    </p:animScale>
                                    <p:animScale>
                                      <p:cBhvr>
                                        <p:cTn id="24" dur="166" decel="50000">
                                          <p:stCondLst>
                                            <p:cond delay="1668"/>
                                          </p:stCondLst>
                                        </p:cTn>
                                        <p:tgtEl>
                                          <p:spTgt spid="4"/>
                                        </p:tgtEl>
                                      </p:cBhvr>
                                      <p:to x="100000" y="100000"/>
                                    </p:animScale>
                                    <p:animScale>
                                      <p:cBhvr>
                                        <p:cTn id="25" dur="26">
                                          <p:stCondLst>
                                            <p:cond delay="1808"/>
                                          </p:stCondLst>
                                        </p:cTn>
                                        <p:tgtEl>
                                          <p:spTgt spid="4"/>
                                        </p:tgtEl>
                                      </p:cBhvr>
                                      <p:to x="100000" y="95000"/>
                                    </p:animScale>
                                    <p:animScale>
                                      <p:cBhvr>
                                        <p:cTn id="26"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CDECD3E-0DC4-4994-9DB1-FB479280FC02}"/>
              </a:ext>
            </a:extLst>
          </p:cNvPr>
          <p:cNvGrpSpPr/>
          <p:nvPr/>
        </p:nvGrpSpPr>
        <p:grpSpPr>
          <a:xfrm>
            <a:off x="4767146" y="1736812"/>
            <a:ext cx="3946922" cy="4680519"/>
            <a:chOff x="6646126" y="1803168"/>
            <a:chExt cx="4565612" cy="3672088"/>
          </a:xfrm>
        </p:grpSpPr>
        <p:sp>
          <p:nvSpPr>
            <p:cNvPr id="6" name="Rectangle 5"/>
            <p:cNvSpPr/>
            <p:nvPr/>
          </p:nvSpPr>
          <p:spPr>
            <a:xfrm>
              <a:off x="6646126" y="1803168"/>
              <a:ext cx="4560849" cy="1037372"/>
            </a:xfrm>
            <a:prstGeom prst="rect">
              <a:avLst/>
            </a:prstGeom>
            <a:solidFill>
              <a:schemeClr val="bg1"/>
            </a:solidFill>
            <a:ln>
              <a:solidFill>
                <a:srgbClr val="69A12B"/>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ctr">
                <a:defRPr/>
              </a:pPr>
              <a:r>
                <a:rPr lang="en-GB" sz="3300" b="1" dirty="0">
                  <a:solidFill>
                    <a:schemeClr val="tx1"/>
                  </a:solidFill>
                  <a:latin typeface="Calibri" panose="020F0502020204030204" pitchFamily="34" charset="0"/>
                  <a:ea typeface="Flavors" panose="02000000000000000000" pitchFamily="2" charset="0"/>
                  <a:cs typeface="Calibri" panose="020F0502020204030204" pitchFamily="34" charset="0"/>
                </a:rPr>
                <a:t>A</a:t>
              </a:r>
            </a:p>
            <a:p>
              <a:pPr algn="ctr">
                <a:defRPr/>
              </a:pPr>
              <a:r>
                <a:rPr lang="en-GB" sz="2100" dirty="0">
                  <a:solidFill>
                    <a:schemeClr val="tx1"/>
                  </a:solidFill>
                  <a:latin typeface="Calibri" panose="020F0502020204030204" pitchFamily="34" charset="0"/>
                  <a:cs typeface="Calibri" panose="020F0502020204030204" pitchFamily="34" charset="0"/>
                </a:rPr>
                <a:t>Duffy</a:t>
              </a:r>
            </a:p>
          </p:txBody>
        </p:sp>
        <p:sp>
          <p:nvSpPr>
            <p:cNvPr id="8" name="Rectangle 7"/>
            <p:cNvSpPr/>
            <p:nvPr/>
          </p:nvSpPr>
          <p:spPr>
            <a:xfrm>
              <a:off x="6650889" y="3092647"/>
              <a:ext cx="4560849" cy="1037372"/>
            </a:xfrm>
            <a:prstGeom prst="rect">
              <a:avLst/>
            </a:prstGeom>
            <a:solidFill>
              <a:schemeClr val="bg1"/>
            </a:solidFill>
            <a:ln>
              <a:solidFill>
                <a:srgbClr val="69A12B"/>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ctr">
                <a:defRPr/>
              </a:pPr>
              <a:r>
                <a:rPr lang="en-GB" sz="3300" b="1" dirty="0">
                  <a:solidFill>
                    <a:schemeClr val="tx1"/>
                  </a:solidFill>
                  <a:latin typeface="Calibri" panose="020F0502020204030204" pitchFamily="34" charset="0"/>
                  <a:ea typeface="Flavors" panose="02000000000000000000" pitchFamily="2" charset="0"/>
                  <a:cs typeface="Calibri" panose="020F0502020204030204" pitchFamily="34" charset="0"/>
                </a:rPr>
                <a:t>B</a:t>
              </a:r>
            </a:p>
            <a:p>
              <a:pPr algn="ctr">
                <a:defRPr/>
              </a:pPr>
              <a:r>
                <a:rPr lang="en-GB" sz="2100" dirty="0">
                  <a:solidFill>
                    <a:schemeClr val="tx1"/>
                  </a:solidFill>
                  <a:latin typeface="Calibri" panose="020F0502020204030204" pitchFamily="34" charset="0"/>
                  <a:cs typeface="Calibri" panose="020F0502020204030204" pitchFamily="34" charset="0"/>
                </a:rPr>
                <a:t>Shirley Bassey</a:t>
              </a:r>
            </a:p>
          </p:txBody>
        </p:sp>
        <p:sp>
          <p:nvSpPr>
            <p:cNvPr id="11" name="Rectangle 10"/>
            <p:cNvSpPr/>
            <p:nvPr/>
          </p:nvSpPr>
          <p:spPr>
            <a:xfrm>
              <a:off x="6646127" y="4437884"/>
              <a:ext cx="4560849" cy="1037372"/>
            </a:xfrm>
            <a:prstGeom prst="rect">
              <a:avLst/>
            </a:prstGeom>
            <a:solidFill>
              <a:schemeClr val="bg1"/>
            </a:solidFill>
            <a:ln>
              <a:solidFill>
                <a:srgbClr val="69A12B"/>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ctr">
                <a:defRPr/>
              </a:pPr>
              <a:r>
                <a:rPr lang="en-GB" sz="3300" b="1" dirty="0">
                  <a:solidFill>
                    <a:schemeClr val="tx1"/>
                  </a:solidFill>
                  <a:latin typeface="Calibri" panose="020F0502020204030204" pitchFamily="34" charset="0"/>
                  <a:ea typeface="Flavors" panose="02000000000000000000" pitchFamily="2" charset="0"/>
                  <a:cs typeface="Calibri" panose="020F0502020204030204" pitchFamily="34" charset="0"/>
                </a:rPr>
                <a:t>C</a:t>
              </a:r>
            </a:p>
            <a:p>
              <a:pPr algn="ctr">
                <a:defRPr/>
              </a:pPr>
              <a:r>
                <a:rPr lang="en-GB" sz="2100" dirty="0">
                  <a:solidFill>
                    <a:schemeClr val="tx1"/>
                  </a:solidFill>
                  <a:latin typeface="Calibri" panose="020F0502020204030204" pitchFamily="34" charset="0"/>
                  <a:cs typeface="Calibri" panose="020F0502020204030204" pitchFamily="34" charset="0"/>
                </a:rPr>
                <a:t>Marina</a:t>
              </a:r>
            </a:p>
          </p:txBody>
        </p:sp>
      </p:grpSp>
      <p:sp>
        <p:nvSpPr>
          <p:cNvPr id="3" name="Title 2">
            <a:extLst>
              <a:ext uri="{FF2B5EF4-FFF2-40B4-BE49-F238E27FC236}">
                <a16:creationId xmlns:a16="http://schemas.microsoft.com/office/drawing/2014/main" id="{CC90D852-4581-4A0F-BD88-188440C23295}"/>
              </a:ext>
            </a:extLst>
          </p:cNvPr>
          <p:cNvSpPr>
            <a:spLocks noGrp="1"/>
          </p:cNvSpPr>
          <p:nvPr>
            <p:ph type="title"/>
          </p:nvPr>
        </p:nvSpPr>
        <p:spPr>
          <a:xfrm>
            <a:off x="1691680" y="208247"/>
            <a:ext cx="7022388" cy="994172"/>
          </a:xfrm>
        </p:spPr>
        <p:txBody>
          <a:bodyPr>
            <a:normAutofit/>
          </a:bodyPr>
          <a:lstStyle/>
          <a:p>
            <a:pPr algn="l"/>
            <a:r>
              <a:rPr lang="en-GB" sz="2700" b="1" dirty="0">
                <a:latin typeface="Calibri" panose="020F0502020204030204" pitchFamily="34" charset="0"/>
                <a:cs typeface="Calibri" panose="020F0502020204030204" pitchFamily="34" charset="0"/>
              </a:rPr>
              <a:t>QUESTION 5: WHO IS THIS FEMALE SINGER?</a:t>
            </a:r>
          </a:p>
        </p:txBody>
      </p:sp>
      <p:pic>
        <p:nvPicPr>
          <p:cNvPr id="9" name="Picture 8">
            <a:extLst>
              <a:ext uri="{FF2B5EF4-FFF2-40B4-BE49-F238E27FC236}">
                <a16:creationId xmlns:a16="http://schemas.microsoft.com/office/drawing/2014/main" id="{1077E27C-636F-4003-9805-3E216E62B844}"/>
              </a:ext>
            </a:extLst>
          </p:cNvPr>
          <p:cNvPicPr>
            <a:picLocks noChangeAspect="1"/>
          </p:cNvPicPr>
          <p:nvPr/>
        </p:nvPicPr>
        <p:blipFill>
          <a:blip r:embed="rId2"/>
          <a:stretch>
            <a:fillRect/>
          </a:stretch>
        </p:blipFill>
        <p:spPr>
          <a:xfrm>
            <a:off x="290681" y="1916832"/>
            <a:ext cx="4082056" cy="433821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3547913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6"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80">
                                          <p:stCondLst>
                                            <p:cond delay="0"/>
                                          </p:stCondLst>
                                        </p:cTn>
                                        <p:tgtEl>
                                          <p:spTgt spid="4"/>
                                        </p:tgtEl>
                                      </p:cBhvr>
                                    </p:animEffect>
                                    <p:anim calcmode="lin" valueType="num">
                                      <p:cBhvr>
                                        <p:cTn id="1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9" dur="26">
                                          <p:stCondLst>
                                            <p:cond delay="650"/>
                                          </p:stCondLst>
                                        </p:cTn>
                                        <p:tgtEl>
                                          <p:spTgt spid="4"/>
                                        </p:tgtEl>
                                      </p:cBhvr>
                                      <p:to x="100000" y="60000"/>
                                    </p:animScale>
                                    <p:animScale>
                                      <p:cBhvr>
                                        <p:cTn id="20" dur="166" decel="50000">
                                          <p:stCondLst>
                                            <p:cond delay="676"/>
                                          </p:stCondLst>
                                        </p:cTn>
                                        <p:tgtEl>
                                          <p:spTgt spid="4"/>
                                        </p:tgtEl>
                                      </p:cBhvr>
                                      <p:to x="100000" y="100000"/>
                                    </p:animScale>
                                    <p:animScale>
                                      <p:cBhvr>
                                        <p:cTn id="21" dur="26">
                                          <p:stCondLst>
                                            <p:cond delay="1312"/>
                                          </p:stCondLst>
                                        </p:cTn>
                                        <p:tgtEl>
                                          <p:spTgt spid="4"/>
                                        </p:tgtEl>
                                      </p:cBhvr>
                                      <p:to x="100000" y="80000"/>
                                    </p:animScale>
                                    <p:animScale>
                                      <p:cBhvr>
                                        <p:cTn id="22" dur="166" decel="50000">
                                          <p:stCondLst>
                                            <p:cond delay="1338"/>
                                          </p:stCondLst>
                                        </p:cTn>
                                        <p:tgtEl>
                                          <p:spTgt spid="4"/>
                                        </p:tgtEl>
                                      </p:cBhvr>
                                      <p:to x="100000" y="100000"/>
                                    </p:animScale>
                                    <p:animScale>
                                      <p:cBhvr>
                                        <p:cTn id="23" dur="26">
                                          <p:stCondLst>
                                            <p:cond delay="1642"/>
                                          </p:stCondLst>
                                        </p:cTn>
                                        <p:tgtEl>
                                          <p:spTgt spid="4"/>
                                        </p:tgtEl>
                                      </p:cBhvr>
                                      <p:to x="100000" y="90000"/>
                                    </p:animScale>
                                    <p:animScale>
                                      <p:cBhvr>
                                        <p:cTn id="24" dur="166" decel="50000">
                                          <p:stCondLst>
                                            <p:cond delay="1668"/>
                                          </p:stCondLst>
                                        </p:cTn>
                                        <p:tgtEl>
                                          <p:spTgt spid="4"/>
                                        </p:tgtEl>
                                      </p:cBhvr>
                                      <p:to x="100000" y="100000"/>
                                    </p:animScale>
                                    <p:animScale>
                                      <p:cBhvr>
                                        <p:cTn id="25" dur="26">
                                          <p:stCondLst>
                                            <p:cond delay="1808"/>
                                          </p:stCondLst>
                                        </p:cTn>
                                        <p:tgtEl>
                                          <p:spTgt spid="4"/>
                                        </p:tgtEl>
                                      </p:cBhvr>
                                      <p:to x="100000" y="95000"/>
                                    </p:animScale>
                                    <p:animScale>
                                      <p:cBhvr>
                                        <p:cTn id="26"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CDECD3E-0DC4-4994-9DB1-FB479280FC02}"/>
              </a:ext>
            </a:extLst>
          </p:cNvPr>
          <p:cNvGrpSpPr/>
          <p:nvPr/>
        </p:nvGrpSpPr>
        <p:grpSpPr>
          <a:xfrm>
            <a:off x="4767146" y="1736812"/>
            <a:ext cx="3946922" cy="4680519"/>
            <a:chOff x="6646126" y="1803168"/>
            <a:chExt cx="4565612" cy="3672088"/>
          </a:xfrm>
        </p:grpSpPr>
        <p:sp>
          <p:nvSpPr>
            <p:cNvPr id="6" name="Rectangle 5"/>
            <p:cNvSpPr/>
            <p:nvPr/>
          </p:nvSpPr>
          <p:spPr>
            <a:xfrm>
              <a:off x="6646126" y="1803168"/>
              <a:ext cx="4560849" cy="1037372"/>
            </a:xfrm>
            <a:prstGeom prst="rect">
              <a:avLst/>
            </a:prstGeom>
            <a:solidFill>
              <a:schemeClr val="bg1"/>
            </a:solidFill>
            <a:ln>
              <a:solidFill>
                <a:srgbClr val="69A12B"/>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ctr">
                <a:defRPr/>
              </a:pPr>
              <a:r>
                <a:rPr lang="en-GB" sz="3300" b="1" dirty="0">
                  <a:solidFill>
                    <a:schemeClr val="tx1"/>
                  </a:solidFill>
                  <a:latin typeface="Calibri" panose="020F0502020204030204" pitchFamily="34" charset="0"/>
                  <a:ea typeface="Flavors" panose="02000000000000000000" pitchFamily="2" charset="0"/>
                  <a:cs typeface="Calibri" panose="020F0502020204030204" pitchFamily="34" charset="0"/>
                </a:rPr>
                <a:t>A</a:t>
              </a:r>
            </a:p>
            <a:p>
              <a:pPr algn="ctr">
                <a:defRPr/>
              </a:pPr>
              <a:r>
                <a:rPr lang="en-GB" sz="2100" dirty="0">
                  <a:solidFill>
                    <a:schemeClr val="tx1"/>
                  </a:solidFill>
                  <a:latin typeface="Calibri" panose="020F0502020204030204" pitchFamily="34" charset="0"/>
                  <a:cs typeface="Calibri" panose="020F0502020204030204" pitchFamily="34" charset="0"/>
                </a:rPr>
                <a:t>Catfish and the </a:t>
              </a:r>
              <a:r>
                <a:rPr lang="en-GB" sz="2100" dirty="0" err="1">
                  <a:solidFill>
                    <a:schemeClr val="tx1"/>
                  </a:solidFill>
                  <a:latin typeface="Calibri" panose="020F0502020204030204" pitchFamily="34" charset="0"/>
                  <a:cs typeface="Calibri" panose="020F0502020204030204" pitchFamily="34" charset="0"/>
                </a:rPr>
                <a:t>Bottlemen</a:t>
              </a:r>
              <a:endParaRPr lang="en-GB" sz="2100" dirty="0">
                <a:solidFill>
                  <a:schemeClr val="tx1"/>
                </a:solidFill>
                <a:latin typeface="Calibri" panose="020F0502020204030204" pitchFamily="34" charset="0"/>
                <a:cs typeface="Calibri" panose="020F0502020204030204" pitchFamily="34" charset="0"/>
              </a:endParaRPr>
            </a:p>
          </p:txBody>
        </p:sp>
        <p:sp>
          <p:nvSpPr>
            <p:cNvPr id="8" name="Rectangle 7"/>
            <p:cNvSpPr/>
            <p:nvPr/>
          </p:nvSpPr>
          <p:spPr>
            <a:xfrm>
              <a:off x="6650889" y="3092647"/>
              <a:ext cx="4560849" cy="1037372"/>
            </a:xfrm>
            <a:prstGeom prst="rect">
              <a:avLst/>
            </a:prstGeom>
            <a:solidFill>
              <a:schemeClr val="bg1"/>
            </a:solidFill>
            <a:ln>
              <a:solidFill>
                <a:srgbClr val="69A12B"/>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ctr">
                <a:defRPr/>
              </a:pPr>
              <a:r>
                <a:rPr lang="en-GB" sz="3300" b="1" dirty="0">
                  <a:solidFill>
                    <a:schemeClr val="tx1"/>
                  </a:solidFill>
                  <a:latin typeface="Calibri" panose="020F0502020204030204" pitchFamily="34" charset="0"/>
                  <a:ea typeface="Flavors" panose="02000000000000000000" pitchFamily="2" charset="0"/>
                  <a:cs typeface="Calibri" panose="020F0502020204030204" pitchFamily="34" charset="0"/>
                </a:rPr>
                <a:t>B</a:t>
              </a:r>
            </a:p>
            <a:p>
              <a:pPr algn="ctr">
                <a:defRPr/>
              </a:pPr>
              <a:r>
                <a:rPr lang="en-GB" sz="2100" dirty="0">
                  <a:solidFill>
                    <a:schemeClr val="tx1"/>
                  </a:solidFill>
                  <a:latin typeface="Calibri" panose="020F0502020204030204" pitchFamily="34" charset="0"/>
                  <a:cs typeface="Calibri" panose="020F0502020204030204" pitchFamily="34" charset="0"/>
                </a:rPr>
                <a:t>Stereophonics</a:t>
              </a:r>
            </a:p>
          </p:txBody>
        </p:sp>
        <p:sp>
          <p:nvSpPr>
            <p:cNvPr id="11" name="Rectangle 10"/>
            <p:cNvSpPr/>
            <p:nvPr/>
          </p:nvSpPr>
          <p:spPr>
            <a:xfrm>
              <a:off x="6646127" y="4437884"/>
              <a:ext cx="4560849" cy="1037372"/>
            </a:xfrm>
            <a:prstGeom prst="rect">
              <a:avLst/>
            </a:prstGeom>
            <a:solidFill>
              <a:schemeClr val="bg1"/>
            </a:solidFill>
            <a:ln>
              <a:solidFill>
                <a:srgbClr val="69A12B"/>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ctr">
                <a:defRPr/>
              </a:pPr>
              <a:r>
                <a:rPr lang="en-GB" sz="3300" b="1" dirty="0">
                  <a:solidFill>
                    <a:schemeClr val="tx1"/>
                  </a:solidFill>
                  <a:latin typeface="Calibri" panose="020F0502020204030204" pitchFamily="34" charset="0"/>
                  <a:ea typeface="Flavors" panose="02000000000000000000" pitchFamily="2" charset="0"/>
                  <a:cs typeface="Calibri" panose="020F0502020204030204" pitchFamily="34" charset="0"/>
                </a:rPr>
                <a:t>C</a:t>
              </a:r>
            </a:p>
            <a:p>
              <a:pPr algn="ctr">
                <a:defRPr/>
              </a:pPr>
              <a:r>
                <a:rPr lang="en-GB" sz="2100" dirty="0">
                  <a:solidFill>
                    <a:schemeClr val="tx1"/>
                  </a:solidFill>
                  <a:latin typeface="Calibri" panose="020F0502020204030204" pitchFamily="34" charset="0"/>
                  <a:cs typeface="Calibri" panose="020F0502020204030204" pitchFamily="34" charset="0"/>
                </a:rPr>
                <a:t>Manic Street Preachers</a:t>
              </a:r>
            </a:p>
          </p:txBody>
        </p:sp>
      </p:grpSp>
      <p:sp>
        <p:nvSpPr>
          <p:cNvPr id="3" name="Title 2">
            <a:extLst>
              <a:ext uri="{FF2B5EF4-FFF2-40B4-BE49-F238E27FC236}">
                <a16:creationId xmlns:a16="http://schemas.microsoft.com/office/drawing/2014/main" id="{CC90D852-4581-4A0F-BD88-188440C23295}"/>
              </a:ext>
            </a:extLst>
          </p:cNvPr>
          <p:cNvSpPr>
            <a:spLocks noGrp="1"/>
          </p:cNvSpPr>
          <p:nvPr>
            <p:ph type="title"/>
          </p:nvPr>
        </p:nvSpPr>
        <p:spPr>
          <a:xfrm>
            <a:off x="1691680" y="208247"/>
            <a:ext cx="7022388" cy="994172"/>
          </a:xfrm>
        </p:spPr>
        <p:txBody>
          <a:bodyPr>
            <a:normAutofit/>
          </a:bodyPr>
          <a:lstStyle/>
          <a:p>
            <a:pPr algn="l"/>
            <a:r>
              <a:rPr lang="en-GB" sz="2700" b="1" dirty="0">
                <a:latin typeface="Calibri" panose="020F0502020204030204" pitchFamily="34" charset="0"/>
                <a:cs typeface="Calibri" panose="020F0502020204030204" pitchFamily="34" charset="0"/>
              </a:rPr>
              <a:t>QUESTION 6: NAME THE FAMOUS WELSH BAND</a:t>
            </a:r>
          </a:p>
        </p:txBody>
      </p:sp>
      <p:pic>
        <p:nvPicPr>
          <p:cNvPr id="9" name="Picture 8">
            <a:extLst>
              <a:ext uri="{FF2B5EF4-FFF2-40B4-BE49-F238E27FC236}">
                <a16:creationId xmlns:a16="http://schemas.microsoft.com/office/drawing/2014/main" id="{CF01B411-6684-4409-AC93-9347A95117A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0793" r="10793"/>
          <a:stretch/>
        </p:blipFill>
        <p:spPr>
          <a:xfrm>
            <a:off x="259543" y="1872427"/>
            <a:ext cx="4113193" cy="433821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3528967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6"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80">
                                          <p:stCondLst>
                                            <p:cond delay="0"/>
                                          </p:stCondLst>
                                        </p:cTn>
                                        <p:tgtEl>
                                          <p:spTgt spid="4"/>
                                        </p:tgtEl>
                                      </p:cBhvr>
                                    </p:animEffect>
                                    <p:anim calcmode="lin" valueType="num">
                                      <p:cBhvr>
                                        <p:cTn id="1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9" dur="26">
                                          <p:stCondLst>
                                            <p:cond delay="650"/>
                                          </p:stCondLst>
                                        </p:cTn>
                                        <p:tgtEl>
                                          <p:spTgt spid="4"/>
                                        </p:tgtEl>
                                      </p:cBhvr>
                                      <p:to x="100000" y="60000"/>
                                    </p:animScale>
                                    <p:animScale>
                                      <p:cBhvr>
                                        <p:cTn id="20" dur="166" decel="50000">
                                          <p:stCondLst>
                                            <p:cond delay="676"/>
                                          </p:stCondLst>
                                        </p:cTn>
                                        <p:tgtEl>
                                          <p:spTgt spid="4"/>
                                        </p:tgtEl>
                                      </p:cBhvr>
                                      <p:to x="100000" y="100000"/>
                                    </p:animScale>
                                    <p:animScale>
                                      <p:cBhvr>
                                        <p:cTn id="21" dur="26">
                                          <p:stCondLst>
                                            <p:cond delay="1312"/>
                                          </p:stCondLst>
                                        </p:cTn>
                                        <p:tgtEl>
                                          <p:spTgt spid="4"/>
                                        </p:tgtEl>
                                      </p:cBhvr>
                                      <p:to x="100000" y="80000"/>
                                    </p:animScale>
                                    <p:animScale>
                                      <p:cBhvr>
                                        <p:cTn id="22" dur="166" decel="50000">
                                          <p:stCondLst>
                                            <p:cond delay="1338"/>
                                          </p:stCondLst>
                                        </p:cTn>
                                        <p:tgtEl>
                                          <p:spTgt spid="4"/>
                                        </p:tgtEl>
                                      </p:cBhvr>
                                      <p:to x="100000" y="100000"/>
                                    </p:animScale>
                                    <p:animScale>
                                      <p:cBhvr>
                                        <p:cTn id="23" dur="26">
                                          <p:stCondLst>
                                            <p:cond delay="1642"/>
                                          </p:stCondLst>
                                        </p:cTn>
                                        <p:tgtEl>
                                          <p:spTgt spid="4"/>
                                        </p:tgtEl>
                                      </p:cBhvr>
                                      <p:to x="100000" y="90000"/>
                                    </p:animScale>
                                    <p:animScale>
                                      <p:cBhvr>
                                        <p:cTn id="24" dur="166" decel="50000">
                                          <p:stCondLst>
                                            <p:cond delay="1668"/>
                                          </p:stCondLst>
                                        </p:cTn>
                                        <p:tgtEl>
                                          <p:spTgt spid="4"/>
                                        </p:tgtEl>
                                      </p:cBhvr>
                                      <p:to x="100000" y="100000"/>
                                    </p:animScale>
                                    <p:animScale>
                                      <p:cBhvr>
                                        <p:cTn id="25" dur="26">
                                          <p:stCondLst>
                                            <p:cond delay="1808"/>
                                          </p:stCondLst>
                                        </p:cTn>
                                        <p:tgtEl>
                                          <p:spTgt spid="4"/>
                                        </p:tgtEl>
                                      </p:cBhvr>
                                      <p:to x="100000" y="95000"/>
                                    </p:animScale>
                                    <p:animScale>
                                      <p:cBhvr>
                                        <p:cTn id="26"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248FB-3B7F-449B-A5EF-E4B899DF0719}"/>
              </a:ext>
            </a:extLst>
          </p:cNvPr>
          <p:cNvSpPr>
            <a:spLocks noGrp="1"/>
          </p:cNvSpPr>
          <p:nvPr>
            <p:ph type="title"/>
          </p:nvPr>
        </p:nvSpPr>
        <p:spPr>
          <a:xfrm>
            <a:off x="1799692" y="274638"/>
            <a:ext cx="6887108" cy="1143000"/>
          </a:xfrm>
        </p:spPr>
        <p:txBody>
          <a:bodyPr/>
          <a:lstStyle/>
          <a:p>
            <a:r>
              <a:rPr lang="en-GB" b="1" u="sng"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LAND OF SONG</a:t>
            </a:r>
          </a:p>
        </p:txBody>
      </p:sp>
      <p:sp>
        <p:nvSpPr>
          <p:cNvPr id="3" name="Content Placeholder 2">
            <a:extLst>
              <a:ext uri="{FF2B5EF4-FFF2-40B4-BE49-F238E27FC236}">
                <a16:creationId xmlns:a16="http://schemas.microsoft.com/office/drawing/2014/main" id="{064A0795-1DAF-4DBD-924E-E161A168FFE1}"/>
              </a:ext>
            </a:extLst>
          </p:cNvPr>
          <p:cNvSpPr>
            <a:spLocks noGrp="1"/>
          </p:cNvSpPr>
          <p:nvPr>
            <p:ph idx="1"/>
          </p:nvPr>
        </p:nvSpPr>
        <p:spPr>
          <a:xfrm>
            <a:off x="1799692" y="1600200"/>
            <a:ext cx="7128792" cy="4889140"/>
          </a:xfrm>
        </p:spPr>
        <p:txBody>
          <a:bodyPr/>
          <a:lstStyle/>
          <a:p>
            <a:pPr algn="just"/>
            <a:r>
              <a:rPr lang="en-GB" dirty="0">
                <a:latin typeface="Calibri" panose="020F0502020204030204" pitchFamily="34" charset="0"/>
                <a:cs typeface="Calibri" panose="020F0502020204030204" pitchFamily="34" charset="0"/>
              </a:rPr>
              <a:t>Wales is known as the ‘land of song’ as singing is a significant part of Welsh national identity.</a:t>
            </a:r>
          </a:p>
          <a:p>
            <a:pPr algn="just"/>
            <a:r>
              <a:rPr lang="en-GB" dirty="0">
                <a:latin typeface="Calibri" panose="020F0502020204030204" pitchFamily="34" charset="0"/>
                <a:cs typeface="Calibri" panose="020F0502020204030204" pitchFamily="34" charset="0"/>
              </a:rPr>
              <a:t>In the Urdd, there are many competitions for singing such as solos, duets and choirs.</a:t>
            </a:r>
          </a:p>
          <a:p>
            <a:pPr algn="just"/>
            <a:r>
              <a:rPr lang="en-GB" dirty="0">
                <a:latin typeface="Calibri" panose="020F0502020204030204" pitchFamily="34" charset="0"/>
                <a:cs typeface="Calibri" panose="020F0502020204030204" pitchFamily="34" charset="0"/>
              </a:rPr>
              <a:t>Wales has produced some of the finest singers in the world. Let’s take a look at some of them.</a:t>
            </a:r>
          </a:p>
        </p:txBody>
      </p:sp>
    </p:spTree>
    <p:extLst>
      <p:ext uri="{BB962C8B-B14F-4D97-AF65-F5344CB8AC3E}">
        <p14:creationId xmlns:p14="http://schemas.microsoft.com/office/powerpoint/2010/main" val="29079679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CDECD3E-0DC4-4994-9DB1-FB479280FC02}"/>
              </a:ext>
            </a:extLst>
          </p:cNvPr>
          <p:cNvGrpSpPr/>
          <p:nvPr/>
        </p:nvGrpSpPr>
        <p:grpSpPr>
          <a:xfrm>
            <a:off x="4767146" y="1736812"/>
            <a:ext cx="3946922" cy="4680519"/>
            <a:chOff x="6646126" y="1803168"/>
            <a:chExt cx="4565612" cy="3672088"/>
          </a:xfrm>
        </p:grpSpPr>
        <p:sp>
          <p:nvSpPr>
            <p:cNvPr id="6" name="Rectangle 5"/>
            <p:cNvSpPr/>
            <p:nvPr/>
          </p:nvSpPr>
          <p:spPr>
            <a:xfrm>
              <a:off x="6646126" y="1803168"/>
              <a:ext cx="4560849" cy="1037372"/>
            </a:xfrm>
            <a:prstGeom prst="rect">
              <a:avLst/>
            </a:prstGeom>
            <a:solidFill>
              <a:schemeClr val="bg1"/>
            </a:solidFill>
            <a:ln>
              <a:solidFill>
                <a:srgbClr val="69A12B"/>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ctr">
                <a:defRPr/>
              </a:pPr>
              <a:r>
                <a:rPr lang="en-GB" sz="3300" b="1" dirty="0">
                  <a:solidFill>
                    <a:schemeClr val="tx1"/>
                  </a:solidFill>
                  <a:latin typeface="Calibri" panose="020F0502020204030204" pitchFamily="34" charset="0"/>
                  <a:ea typeface="Flavors" panose="02000000000000000000" pitchFamily="2" charset="0"/>
                  <a:cs typeface="Calibri" panose="020F0502020204030204" pitchFamily="34" charset="0"/>
                </a:rPr>
                <a:t>A</a:t>
              </a:r>
            </a:p>
            <a:p>
              <a:pPr algn="ctr">
                <a:defRPr/>
              </a:pPr>
              <a:r>
                <a:rPr lang="en-GB" sz="2100" dirty="0">
                  <a:solidFill>
                    <a:schemeClr val="tx1"/>
                  </a:solidFill>
                  <a:latin typeface="Calibri" panose="020F0502020204030204" pitchFamily="34" charset="0"/>
                  <a:cs typeface="Calibri" panose="020F0502020204030204" pitchFamily="34" charset="0"/>
                </a:rPr>
                <a:t>Bryn Terfel</a:t>
              </a:r>
            </a:p>
          </p:txBody>
        </p:sp>
        <p:sp>
          <p:nvSpPr>
            <p:cNvPr id="8" name="Rectangle 7"/>
            <p:cNvSpPr/>
            <p:nvPr/>
          </p:nvSpPr>
          <p:spPr>
            <a:xfrm>
              <a:off x="6650889" y="3092647"/>
              <a:ext cx="4560849" cy="1037372"/>
            </a:xfrm>
            <a:prstGeom prst="rect">
              <a:avLst/>
            </a:prstGeom>
            <a:solidFill>
              <a:schemeClr val="bg1"/>
            </a:solidFill>
            <a:ln>
              <a:solidFill>
                <a:srgbClr val="69A12B"/>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ctr">
                <a:defRPr/>
              </a:pPr>
              <a:r>
                <a:rPr lang="en-GB" sz="3300" b="1" dirty="0">
                  <a:solidFill>
                    <a:schemeClr val="tx1"/>
                  </a:solidFill>
                  <a:latin typeface="Calibri" panose="020F0502020204030204" pitchFamily="34" charset="0"/>
                  <a:ea typeface="Flavors" panose="02000000000000000000" pitchFamily="2" charset="0"/>
                  <a:cs typeface="Calibri" panose="020F0502020204030204" pitchFamily="34" charset="0"/>
                </a:rPr>
                <a:t>B</a:t>
              </a:r>
            </a:p>
            <a:p>
              <a:pPr algn="ctr">
                <a:defRPr/>
              </a:pPr>
              <a:r>
                <a:rPr lang="en-GB" sz="2100" dirty="0">
                  <a:solidFill>
                    <a:schemeClr val="tx1"/>
                  </a:solidFill>
                  <a:latin typeface="Calibri" panose="020F0502020204030204" pitchFamily="34" charset="0"/>
                  <a:cs typeface="Calibri" panose="020F0502020204030204" pitchFamily="34" charset="0"/>
                </a:rPr>
                <a:t>Harry Secombe</a:t>
              </a:r>
            </a:p>
          </p:txBody>
        </p:sp>
        <p:sp>
          <p:nvSpPr>
            <p:cNvPr id="11" name="Rectangle 10"/>
            <p:cNvSpPr/>
            <p:nvPr/>
          </p:nvSpPr>
          <p:spPr>
            <a:xfrm>
              <a:off x="6646127" y="4437884"/>
              <a:ext cx="4560849" cy="1037372"/>
            </a:xfrm>
            <a:prstGeom prst="rect">
              <a:avLst/>
            </a:prstGeom>
            <a:solidFill>
              <a:schemeClr val="bg1"/>
            </a:solidFill>
            <a:ln>
              <a:solidFill>
                <a:srgbClr val="69A12B"/>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ctr">
                <a:defRPr/>
              </a:pPr>
              <a:r>
                <a:rPr lang="en-GB" sz="3300" b="1" dirty="0">
                  <a:solidFill>
                    <a:schemeClr val="tx1"/>
                  </a:solidFill>
                  <a:latin typeface="Calibri" panose="020F0502020204030204" pitchFamily="34" charset="0"/>
                  <a:ea typeface="Flavors" panose="02000000000000000000" pitchFamily="2" charset="0"/>
                  <a:cs typeface="Calibri" panose="020F0502020204030204" pitchFamily="34" charset="0"/>
                </a:rPr>
                <a:t>C</a:t>
              </a:r>
            </a:p>
            <a:p>
              <a:pPr algn="ctr">
                <a:defRPr/>
              </a:pPr>
              <a:r>
                <a:rPr lang="en-GB" sz="2100" dirty="0">
                  <a:solidFill>
                    <a:schemeClr val="tx1"/>
                  </a:solidFill>
                  <a:latin typeface="Calibri" panose="020F0502020204030204" pitchFamily="34" charset="0"/>
                  <a:cs typeface="Calibri" panose="020F0502020204030204" pitchFamily="34" charset="0"/>
                </a:rPr>
                <a:t>Aled Jones</a:t>
              </a:r>
            </a:p>
          </p:txBody>
        </p:sp>
      </p:grpSp>
      <p:sp>
        <p:nvSpPr>
          <p:cNvPr id="3" name="Title 2">
            <a:extLst>
              <a:ext uri="{FF2B5EF4-FFF2-40B4-BE49-F238E27FC236}">
                <a16:creationId xmlns:a16="http://schemas.microsoft.com/office/drawing/2014/main" id="{CC90D852-4581-4A0F-BD88-188440C23295}"/>
              </a:ext>
            </a:extLst>
          </p:cNvPr>
          <p:cNvSpPr>
            <a:spLocks noGrp="1"/>
          </p:cNvSpPr>
          <p:nvPr>
            <p:ph type="title"/>
          </p:nvPr>
        </p:nvSpPr>
        <p:spPr>
          <a:xfrm>
            <a:off x="1691680" y="208247"/>
            <a:ext cx="7022388" cy="994172"/>
          </a:xfrm>
        </p:spPr>
        <p:txBody>
          <a:bodyPr>
            <a:normAutofit/>
          </a:bodyPr>
          <a:lstStyle/>
          <a:p>
            <a:pPr algn="l"/>
            <a:r>
              <a:rPr lang="en-GB" sz="2700" b="1" dirty="0">
                <a:latin typeface="Calibri" panose="020F0502020204030204" pitchFamily="34" charset="0"/>
                <a:cs typeface="Calibri" panose="020F0502020204030204" pitchFamily="34" charset="0"/>
              </a:rPr>
              <a:t>QUESTION 7: WHO IS THIS MALE SINGER?</a:t>
            </a:r>
          </a:p>
        </p:txBody>
      </p:sp>
      <p:pic>
        <p:nvPicPr>
          <p:cNvPr id="9" name="Picture 8">
            <a:extLst>
              <a:ext uri="{FF2B5EF4-FFF2-40B4-BE49-F238E27FC236}">
                <a16:creationId xmlns:a16="http://schemas.microsoft.com/office/drawing/2014/main" id="{356E89BB-2CE6-4167-9345-BF1C7383B7A1}"/>
              </a:ext>
            </a:extLst>
          </p:cNvPr>
          <p:cNvPicPr>
            <a:picLocks noChangeAspect="1"/>
          </p:cNvPicPr>
          <p:nvPr/>
        </p:nvPicPr>
        <p:blipFill>
          <a:blip r:embed="rId2"/>
          <a:stretch>
            <a:fillRect/>
          </a:stretch>
        </p:blipFill>
        <p:spPr>
          <a:xfrm>
            <a:off x="292662" y="1872427"/>
            <a:ext cx="4080075" cy="433821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3254937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6"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80">
                                          <p:stCondLst>
                                            <p:cond delay="0"/>
                                          </p:stCondLst>
                                        </p:cTn>
                                        <p:tgtEl>
                                          <p:spTgt spid="4"/>
                                        </p:tgtEl>
                                      </p:cBhvr>
                                    </p:animEffect>
                                    <p:anim calcmode="lin" valueType="num">
                                      <p:cBhvr>
                                        <p:cTn id="1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9" dur="26">
                                          <p:stCondLst>
                                            <p:cond delay="650"/>
                                          </p:stCondLst>
                                        </p:cTn>
                                        <p:tgtEl>
                                          <p:spTgt spid="4"/>
                                        </p:tgtEl>
                                      </p:cBhvr>
                                      <p:to x="100000" y="60000"/>
                                    </p:animScale>
                                    <p:animScale>
                                      <p:cBhvr>
                                        <p:cTn id="20" dur="166" decel="50000">
                                          <p:stCondLst>
                                            <p:cond delay="676"/>
                                          </p:stCondLst>
                                        </p:cTn>
                                        <p:tgtEl>
                                          <p:spTgt spid="4"/>
                                        </p:tgtEl>
                                      </p:cBhvr>
                                      <p:to x="100000" y="100000"/>
                                    </p:animScale>
                                    <p:animScale>
                                      <p:cBhvr>
                                        <p:cTn id="21" dur="26">
                                          <p:stCondLst>
                                            <p:cond delay="1312"/>
                                          </p:stCondLst>
                                        </p:cTn>
                                        <p:tgtEl>
                                          <p:spTgt spid="4"/>
                                        </p:tgtEl>
                                      </p:cBhvr>
                                      <p:to x="100000" y="80000"/>
                                    </p:animScale>
                                    <p:animScale>
                                      <p:cBhvr>
                                        <p:cTn id="22" dur="166" decel="50000">
                                          <p:stCondLst>
                                            <p:cond delay="1338"/>
                                          </p:stCondLst>
                                        </p:cTn>
                                        <p:tgtEl>
                                          <p:spTgt spid="4"/>
                                        </p:tgtEl>
                                      </p:cBhvr>
                                      <p:to x="100000" y="100000"/>
                                    </p:animScale>
                                    <p:animScale>
                                      <p:cBhvr>
                                        <p:cTn id="23" dur="26">
                                          <p:stCondLst>
                                            <p:cond delay="1642"/>
                                          </p:stCondLst>
                                        </p:cTn>
                                        <p:tgtEl>
                                          <p:spTgt spid="4"/>
                                        </p:tgtEl>
                                      </p:cBhvr>
                                      <p:to x="100000" y="90000"/>
                                    </p:animScale>
                                    <p:animScale>
                                      <p:cBhvr>
                                        <p:cTn id="24" dur="166" decel="50000">
                                          <p:stCondLst>
                                            <p:cond delay="1668"/>
                                          </p:stCondLst>
                                        </p:cTn>
                                        <p:tgtEl>
                                          <p:spTgt spid="4"/>
                                        </p:tgtEl>
                                      </p:cBhvr>
                                      <p:to x="100000" y="100000"/>
                                    </p:animScale>
                                    <p:animScale>
                                      <p:cBhvr>
                                        <p:cTn id="25" dur="26">
                                          <p:stCondLst>
                                            <p:cond delay="1808"/>
                                          </p:stCondLst>
                                        </p:cTn>
                                        <p:tgtEl>
                                          <p:spTgt spid="4"/>
                                        </p:tgtEl>
                                      </p:cBhvr>
                                      <p:to x="100000" y="95000"/>
                                    </p:animScale>
                                    <p:animScale>
                                      <p:cBhvr>
                                        <p:cTn id="26"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CDECD3E-0DC4-4994-9DB1-FB479280FC02}"/>
              </a:ext>
            </a:extLst>
          </p:cNvPr>
          <p:cNvGrpSpPr/>
          <p:nvPr/>
        </p:nvGrpSpPr>
        <p:grpSpPr>
          <a:xfrm>
            <a:off x="4767146" y="1736812"/>
            <a:ext cx="3946922" cy="4680519"/>
            <a:chOff x="6646126" y="1803168"/>
            <a:chExt cx="4565612" cy="3672088"/>
          </a:xfrm>
        </p:grpSpPr>
        <p:sp>
          <p:nvSpPr>
            <p:cNvPr id="6" name="Rectangle 5"/>
            <p:cNvSpPr/>
            <p:nvPr/>
          </p:nvSpPr>
          <p:spPr>
            <a:xfrm>
              <a:off x="6646126" y="1803168"/>
              <a:ext cx="4560849" cy="1037372"/>
            </a:xfrm>
            <a:prstGeom prst="rect">
              <a:avLst/>
            </a:prstGeom>
            <a:solidFill>
              <a:schemeClr val="bg1"/>
            </a:solidFill>
            <a:ln>
              <a:solidFill>
                <a:srgbClr val="69A12B"/>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ctr">
                <a:defRPr/>
              </a:pPr>
              <a:r>
                <a:rPr lang="en-GB" sz="3300" b="1" dirty="0">
                  <a:solidFill>
                    <a:schemeClr val="tx1"/>
                  </a:solidFill>
                  <a:latin typeface="Calibri" panose="020F0502020204030204" pitchFamily="34" charset="0"/>
                  <a:ea typeface="Flavors" panose="02000000000000000000" pitchFamily="2" charset="0"/>
                  <a:cs typeface="Calibri" panose="020F0502020204030204" pitchFamily="34" charset="0"/>
                </a:rPr>
                <a:t>A</a:t>
              </a:r>
            </a:p>
            <a:p>
              <a:pPr algn="ctr">
                <a:defRPr/>
              </a:pPr>
              <a:r>
                <a:rPr lang="en-GB" sz="2100" dirty="0">
                  <a:solidFill>
                    <a:schemeClr val="tx1"/>
                  </a:solidFill>
                  <a:latin typeface="Calibri" panose="020F0502020204030204" pitchFamily="34" charset="0"/>
                  <a:cs typeface="Calibri" panose="020F0502020204030204" pitchFamily="34" charset="0"/>
                </a:rPr>
                <a:t>Manic Street Preachers</a:t>
              </a:r>
            </a:p>
          </p:txBody>
        </p:sp>
        <p:sp>
          <p:nvSpPr>
            <p:cNvPr id="8" name="Rectangle 7"/>
            <p:cNvSpPr/>
            <p:nvPr/>
          </p:nvSpPr>
          <p:spPr>
            <a:xfrm>
              <a:off x="6650889" y="3092647"/>
              <a:ext cx="4560849" cy="1037372"/>
            </a:xfrm>
            <a:prstGeom prst="rect">
              <a:avLst/>
            </a:prstGeom>
            <a:solidFill>
              <a:schemeClr val="bg1"/>
            </a:solidFill>
            <a:ln>
              <a:solidFill>
                <a:srgbClr val="69A12B"/>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ctr">
                <a:defRPr/>
              </a:pPr>
              <a:r>
                <a:rPr lang="en-GB" sz="3300" b="1" dirty="0">
                  <a:solidFill>
                    <a:schemeClr val="tx1"/>
                  </a:solidFill>
                  <a:latin typeface="Calibri" panose="020F0502020204030204" pitchFamily="34" charset="0"/>
                  <a:ea typeface="Flavors" panose="02000000000000000000" pitchFamily="2" charset="0"/>
                  <a:cs typeface="Calibri" panose="020F0502020204030204" pitchFamily="34" charset="0"/>
                </a:rPr>
                <a:t>B</a:t>
              </a:r>
            </a:p>
            <a:p>
              <a:pPr algn="ctr">
                <a:defRPr/>
              </a:pPr>
              <a:r>
                <a:rPr lang="en-GB" sz="2100" dirty="0">
                  <a:solidFill>
                    <a:schemeClr val="tx1"/>
                  </a:solidFill>
                  <a:latin typeface="Calibri" panose="020F0502020204030204" pitchFamily="34" charset="0"/>
                  <a:cs typeface="Calibri" panose="020F0502020204030204" pitchFamily="34" charset="0"/>
                </a:rPr>
                <a:t>Stereophonics</a:t>
              </a:r>
            </a:p>
          </p:txBody>
        </p:sp>
        <p:sp>
          <p:nvSpPr>
            <p:cNvPr id="11" name="Rectangle 10"/>
            <p:cNvSpPr/>
            <p:nvPr/>
          </p:nvSpPr>
          <p:spPr>
            <a:xfrm>
              <a:off x="6646127" y="4437884"/>
              <a:ext cx="4560849" cy="1037372"/>
            </a:xfrm>
            <a:prstGeom prst="rect">
              <a:avLst/>
            </a:prstGeom>
            <a:solidFill>
              <a:schemeClr val="bg1"/>
            </a:solidFill>
            <a:ln>
              <a:solidFill>
                <a:srgbClr val="69A12B"/>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ctr">
                <a:defRPr/>
              </a:pPr>
              <a:r>
                <a:rPr lang="en-GB" sz="3300" b="1" dirty="0">
                  <a:solidFill>
                    <a:schemeClr val="tx1"/>
                  </a:solidFill>
                  <a:latin typeface="Calibri" panose="020F0502020204030204" pitchFamily="34" charset="0"/>
                  <a:ea typeface="Flavors" panose="02000000000000000000" pitchFamily="2" charset="0"/>
                  <a:cs typeface="Calibri" panose="020F0502020204030204" pitchFamily="34" charset="0"/>
                </a:rPr>
                <a:t>C</a:t>
              </a:r>
            </a:p>
            <a:p>
              <a:pPr algn="ctr">
                <a:defRPr/>
              </a:pPr>
              <a:r>
                <a:rPr lang="en-GB" sz="2100" dirty="0">
                  <a:solidFill>
                    <a:schemeClr val="tx1"/>
                  </a:solidFill>
                  <a:latin typeface="Calibri" panose="020F0502020204030204" pitchFamily="34" charset="0"/>
                  <a:cs typeface="Calibri" panose="020F0502020204030204" pitchFamily="34" charset="0"/>
                </a:rPr>
                <a:t>Super Furry Animals</a:t>
              </a:r>
            </a:p>
          </p:txBody>
        </p:sp>
      </p:grpSp>
      <p:sp>
        <p:nvSpPr>
          <p:cNvPr id="3" name="Title 2">
            <a:extLst>
              <a:ext uri="{FF2B5EF4-FFF2-40B4-BE49-F238E27FC236}">
                <a16:creationId xmlns:a16="http://schemas.microsoft.com/office/drawing/2014/main" id="{CC90D852-4581-4A0F-BD88-188440C23295}"/>
              </a:ext>
            </a:extLst>
          </p:cNvPr>
          <p:cNvSpPr>
            <a:spLocks noGrp="1"/>
          </p:cNvSpPr>
          <p:nvPr>
            <p:ph type="title"/>
          </p:nvPr>
        </p:nvSpPr>
        <p:spPr>
          <a:xfrm>
            <a:off x="1691680" y="208247"/>
            <a:ext cx="7022388" cy="994172"/>
          </a:xfrm>
        </p:spPr>
        <p:txBody>
          <a:bodyPr>
            <a:normAutofit/>
          </a:bodyPr>
          <a:lstStyle/>
          <a:p>
            <a:pPr algn="l"/>
            <a:r>
              <a:rPr lang="en-GB" sz="2700" b="1" dirty="0">
                <a:latin typeface="Calibri" panose="020F0502020204030204" pitchFamily="34" charset="0"/>
                <a:cs typeface="Calibri" panose="020F0502020204030204" pitchFamily="34" charset="0"/>
              </a:rPr>
              <a:t>QUESTION 8: NAME THIS WELSH BAND</a:t>
            </a:r>
          </a:p>
        </p:txBody>
      </p:sp>
      <p:pic>
        <p:nvPicPr>
          <p:cNvPr id="9" name="Picture 8">
            <a:extLst>
              <a:ext uri="{FF2B5EF4-FFF2-40B4-BE49-F238E27FC236}">
                <a16:creationId xmlns:a16="http://schemas.microsoft.com/office/drawing/2014/main" id="{A3260FD7-D3E5-4D32-A08E-ECD92AA90A58}"/>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8474" r="18474"/>
          <a:stretch/>
        </p:blipFill>
        <p:spPr>
          <a:xfrm>
            <a:off x="290680" y="1916832"/>
            <a:ext cx="4082057" cy="433821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334533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6"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80">
                                          <p:stCondLst>
                                            <p:cond delay="0"/>
                                          </p:stCondLst>
                                        </p:cTn>
                                        <p:tgtEl>
                                          <p:spTgt spid="4"/>
                                        </p:tgtEl>
                                      </p:cBhvr>
                                    </p:animEffect>
                                    <p:anim calcmode="lin" valueType="num">
                                      <p:cBhvr>
                                        <p:cTn id="1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9" dur="26">
                                          <p:stCondLst>
                                            <p:cond delay="650"/>
                                          </p:stCondLst>
                                        </p:cTn>
                                        <p:tgtEl>
                                          <p:spTgt spid="4"/>
                                        </p:tgtEl>
                                      </p:cBhvr>
                                      <p:to x="100000" y="60000"/>
                                    </p:animScale>
                                    <p:animScale>
                                      <p:cBhvr>
                                        <p:cTn id="20" dur="166" decel="50000">
                                          <p:stCondLst>
                                            <p:cond delay="676"/>
                                          </p:stCondLst>
                                        </p:cTn>
                                        <p:tgtEl>
                                          <p:spTgt spid="4"/>
                                        </p:tgtEl>
                                      </p:cBhvr>
                                      <p:to x="100000" y="100000"/>
                                    </p:animScale>
                                    <p:animScale>
                                      <p:cBhvr>
                                        <p:cTn id="21" dur="26">
                                          <p:stCondLst>
                                            <p:cond delay="1312"/>
                                          </p:stCondLst>
                                        </p:cTn>
                                        <p:tgtEl>
                                          <p:spTgt spid="4"/>
                                        </p:tgtEl>
                                      </p:cBhvr>
                                      <p:to x="100000" y="80000"/>
                                    </p:animScale>
                                    <p:animScale>
                                      <p:cBhvr>
                                        <p:cTn id="22" dur="166" decel="50000">
                                          <p:stCondLst>
                                            <p:cond delay="1338"/>
                                          </p:stCondLst>
                                        </p:cTn>
                                        <p:tgtEl>
                                          <p:spTgt spid="4"/>
                                        </p:tgtEl>
                                      </p:cBhvr>
                                      <p:to x="100000" y="100000"/>
                                    </p:animScale>
                                    <p:animScale>
                                      <p:cBhvr>
                                        <p:cTn id="23" dur="26">
                                          <p:stCondLst>
                                            <p:cond delay="1642"/>
                                          </p:stCondLst>
                                        </p:cTn>
                                        <p:tgtEl>
                                          <p:spTgt spid="4"/>
                                        </p:tgtEl>
                                      </p:cBhvr>
                                      <p:to x="100000" y="90000"/>
                                    </p:animScale>
                                    <p:animScale>
                                      <p:cBhvr>
                                        <p:cTn id="24" dur="166" decel="50000">
                                          <p:stCondLst>
                                            <p:cond delay="1668"/>
                                          </p:stCondLst>
                                        </p:cTn>
                                        <p:tgtEl>
                                          <p:spTgt spid="4"/>
                                        </p:tgtEl>
                                      </p:cBhvr>
                                      <p:to x="100000" y="100000"/>
                                    </p:animScale>
                                    <p:animScale>
                                      <p:cBhvr>
                                        <p:cTn id="25" dur="26">
                                          <p:stCondLst>
                                            <p:cond delay="1808"/>
                                          </p:stCondLst>
                                        </p:cTn>
                                        <p:tgtEl>
                                          <p:spTgt spid="4"/>
                                        </p:tgtEl>
                                      </p:cBhvr>
                                      <p:to x="100000" y="95000"/>
                                    </p:animScale>
                                    <p:animScale>
                                      <p:cBhvr>
                                        <p:cTn id="26"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CDECD3E-0DC4-4994-9DB1-FB479280FC02}"/>
              </a:ext>
            </a:extLst>
          </p:cNvPr>
          <p:cNvGrpSpPr/>
          <p:nvPr/>
        </p:nvGrpSpPr>
        <p:grpSpPr>
          <a:xfrm>
            <a:off x="4767146" y="1736812"/>
            <a:ext cx="3946922" cy="4680519"/>
            <a:chOff x="6646126" y="1803168"/>
            <a:chExt cx="4565612" cy="3672088"/>
          </a:xfrm>
        </p:grpSpPr>
        <p:sp>
          <p:nvSpPr>
            <p:cNvPr id="6" name="Rectangle 5"/>
            <p:cNvSpPr/>
            <p:nvPr/>
          </p:nvSpPr>
          <p:spPr>
            <a:xfrm>
              <a:off x="6646126" y="1803168"/>
              <a:ext cx="4560849" cy="1037372"/>
            </a:xfrm>
            <a:prstGeom prst="rect">
              <a:avLst/>
            </a:prstGeom>
            <a:solidFill>
              <a:schemeClr val="bg1"/>
            </a:solidFill>
            <a:ln>
              <a:solidFill>
                <a:srgbClr val="69A12B"/>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ctr">
                <a:defRPr/>
              </a:pPr>
              <a:r>
                <a:rPr lang="en-GB" sz="3300" b="1" dirty="0">
                  <a:solidFill>
                    <a:schemeClr val="tx1"/>
                  </a:solidFill>
                  <a:latin typeface="Calibri" panose="020F0502020204030204" pitchFamily="34" charset="0"/>
                  <a:ea typeface="Flavors" panose="02000000000000000000" pitchFamily="2" charset="0"/>
                  <a:cs typeface="Calibri" panose="020F0502020204030204" pitchFamily="34" charset="0"/>
                </a:rPr>
                <a:t>A</a:t>
              </a:r>
            </a:p>
            <a:p>
              <a:pPr algn="ctr">
                <a:defRPr/>
              </a:pPr>
              <a:r>
                <a:rPr lang="en-GB" sz="2100" dirty="0">
                  <a:solidFill>
                    <a:schemeClr val="tx1"/>
                  </a:solidFill>
                  <a:latin typeface="Calibri" panose="020F0502020204030204" pitchFamily="34" charset="0"/>
                  <a:cs typeface="Calibri" panose="020F0502020204030204" pitchFamily="34" charset="0"/>
                </a:rPr>
                <a:t>Bryn Terfel</a:t>
              </a:r>
            </a:p>
          </p:txBody>
        </p:sp>
        <p:sp>
          <p:nvSpPr>
            <p:cNvPr id="8" name="Rectangle 7"/>
            <p:cNvSpPr/>
            <p:nvPr/>
          </p:nvSpPr>
          <p:spPr>
            <a:xfrm>
              <a:off x="6650889" y="3092647"/>
              <a:ext cx="4560849" cy="1037372"/>
            </a:xfrm>
            <a:prstGeom prst="rect">
              <a:avLst/>
            </a:prstGeom>
            <a:solidFill>
              <a:schemeClr val="bg1"/>
            </a:solidFill>
            <a:ln>
              <a:solidFill>
                <a:srgbClr val="69A12B"/>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ctr">
                <a:defRPr/>
              </a:pPr>
              <a:r>
                <a:rPr lang="en-GB" sz="3300" b="1" dirty="0">
                  <a:solidFill>
                    <a:schemeClr val="tx1"/>
                  </a:solidFill>
                  <a:latin typeface="Calibri" panose="020F0502020204030204" pitchFamily="34" charset="0"/>
                  <a:ea typeface="Flavors" panose="02000000000000000000" pitchFamily="2" charset="0"/>
                  <a:cs typeface="Calibri" panose="020F0502020204030204" pitchFamily="34" charset="0"/>
                </a:rPr>
                <a:t>B</a:t>
              </a:r>
            </a:p>
            <a:p>
              <a:pPr algn="ctr">
                <a:defRPr/>
              </a:pPr>
              <a:r>
                <a:rPr lang="en-GB" sz="2100" dirty="0" err="1">
                  <a:solidFill>
                    <a:schemeClr val="tx1"/>
                  </a:solidFill>
                  <a:latin typeface="Calibri" panose="020F0502020204030204" pitchFamily="34" charset="0"/>
                  <a:cs typeface="Calibri" panose="020F0502020204030204" pitchFamily="34" charset="0"/>
                </a:rPr>
                <a:t>Shakin</a:t>
              </a:r>
              <a:r>
                <a:rPr lang="en-GB" sz="2100" dirty="0">
                  <a:solidFill>
                    <a:schemeClr val="tx1"/>
                  </a:solidFill>
                  <a:latin typeface="Calibri" panose="020F0502020204030204" pitchFamily="34" charset="0"/>
                  <a:cs typeface="Calibri" panose="020F0502020204030204" pitchFamily="34" charset="0"/>
                </a:rPr>
                <a:t>’ Stevens</a:t>
              </a:r>
            </a:p>
          </p:txBody>
        </p:sp>
        <p:sp>
          <p:nvSpPr>
            <p:cNvPr id="11" name="Rectangle 10"/>
            <p:cNvSpPr/>
            <p:nvPr/>
          </p:nvSpPr>
          <p:spPr>
            <a:xfrm>
              <a:off x="6646127" y="4437884"/>
              <a:ext cx="4560849" cy="1037372"/>
            </a:xfrm>
            <a:prstGeom prst="rect">
              <a:avLst/>
            </a:prstGeom>
            <a:solidFill>
              <a:schemeClr val="bg1"/>
            </a:solidFill>
            <a:ln>
              <a:solidFill>
                <a:srgbClr val="69A12B"/>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ctr">
                <a:defRPr/>
              </a:pPr>
              <a:r>
                <a:rPr lang="en-GB" sz="3300" b="1" dirty="0">
                  <a:solidFill>
                    <a:schemeClr val="tx1"/>
                  </a:solidFill>
                  <a:latin typeface="Calibri" panose="020F0502020204030204" pitchFamily="34" charset="0"/>
                  <a:ea typeface="Flavors" panose="02000000000000000000" pitchFamily="2" charset="0"/>
                  <a:cs typeface="Calibri" panose="020F0502020204030204" pitchFamily="34" charset="0"/>
                </a:rPr>
                <a:t>C</a:t>
              </a:r>
            </a:p>
            <a:p>
              <a:pPr algn="ctr">
                <a:defRPr/>
              </a:pPr>
              <a:r>
                <a:rPr lang="en-GB" sz="2100" dirty="0">
                  <a:solidFill>
                    <a:schemeClr val="tx1"/>
                  </a:solidFill>
                  <a:latin typeface="Calibri" panose="020F0502020204030204" pitchFamily="34" charset="0"/>
                  <a:cs typeface="Calibri" panose="020F0502020204030204" pitchFamily="34" charset="0"/>
                </a:rPr>
                <a:t>Aled Jones</a:t>
              </a:r>
            </a:p>
          </p:txBody>
        </p:sp>
      </p:grpSp>
      <p:sp>
        <p:nvSpPr>
          <p:cNvPr id="3" name="Title 2">
            <a:extLst>
              <a:ext uri="{FF2B5EF4-FFF2-40B4-BE49-F238E27FC236}">
                <a16:creationId xmlns:a16="http://schemas.microsoft.com/office/drawing/2014/main" id="{CC90D852-4581-4A0F-BD88-188440C23295}"/>
              </a:ext>
            </a:extLst>
          </p:cNvPr>
          <p:cNvSpPr>
            <a:spLocks noGrp="1"/>
          </p:cNvSpPr>
          <p:nvPr>
            <p:ph type="title"/>
          </p:nvPr>
        </p:nvSpPr>
        <p:spPr>
          <a:xfrm>
            <a:off x="1691680" y="208247"/>
            <a:ext cx="7022388" cy="994172"/>
          </a:xfrm>
        </p:spPr>
        <p:txBody>
          <a:bodyPr>
            <a:normAutofit/>
          </a:bodyPr>
          <a:lstStyle/>
          <a:p>
            <a:pPr algn="l"/>
            <a:r>
              <a:rPr lang="en-GB" sz="2700" b="1" dirty="0">
                <a:latin typeface="Calibri" panose="020F0502020204030204" pitchFamily="34" charset="0"/>
                <a:cs typeface="Calibri" panose="020F0502020204030204" pitchFamily="34" charset="0"/>
              </a:rPr>
              <a:t>QUESTION 9: WHO IS THIS MALE SINGER?</a:t>
            </a:r>
          </a:p>
        </p:txBody>
      </p:sp>
      <p:pic>
        <p:nvPicPr>
          <p:cNvPr id="9" name="Picture 8">
            <a:extLst>
              <a:ext uri="{FF2B5EF4-FFF2-40B4-BE49-F238E27FC236}">
                <a16:creationId xmlns:a16="http://schemas.microsoft.com/office/drawing/2014/main" id="{50337BE2-A6CC-444D-9DFA-24C935FC77CB}"/>
              </a:ext>
            </a:extLst>
          </p:cNvPr>
          <p:cNvPicPr>
            <a:picLocks noChangeAspect="1"/>
          </p:cNvPicPr>
          <p:nvPr/>
        </p:nvPicPr>
        <p:blipFill>
          <a:blip r:embed="rId2"/>
          <a:stretch>
            <a:fillRect/>
          </a:stretch>
        </p:blipFill>
        <p:spPr>
          <a:xfrm>
            <a:off x="333486" y="1872427"/>
            <a:ext cx="4039251" cy="433821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5566834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6"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80">
                                          <p:stCondLst>
                                            <p:cond delay="0"/>
                                          </p:stCondLst>
                                        </p:cTn>
                                        <p:tgtEl>
                                          <p:spTgt spid="4"/>
                                        </p:tgtEl>
                                      </p:cBhvr>
                                    </p:animEffect>
                                    <p:anim calcmode="lin" valueType="num">
                                      <p:cBhvr>
                                        <p:cTn id="1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9" dur="26">
                                          <p:stCondLst>
                                            <p:cond delay="650"/>
                                          </p:stCondLst>
                                        </p:cTn>
                                        <p:tgtEl>
                                          <p:spTgt spid="4"/>
                                        </p:tgtEl>
                                      </p:cBhvr>
                                      <p:to x="100000" y="60000"/>
                                    </p:animScale>
                                    <p:animScale>
                                      <p:cBhvr>
                                        <p:cTn id="20" dur="166" decel="50000">
                                          <p:stCondLst>
                                            <p:cond delay="676"/>
                                          </p:stCondLst>
                                        </p:cTn>
                                        <p:tgtEl>
                                          <p:spTgt spid="4"/>
                                        </p:tgtEl>
                                      </p:cBhvr>
                                      <p:to x="100000" y="100000"/>
                                    </p:animScale>
                                    <p:animScale>
                                      <p:cBhvr>
                                        <p:cTn id="21" dur="26">
                                          <p:stCondLst>
                                            <p:cond delay="1312"/>
                                          </p:stCondLst>
                                        </p:cTn>
                                        <p:tgtEl>
                                          <p:spTgt spid="4"/>
                                        </p:tgtEl>
                                      </p:cBhvr>
                                      <p:to x="100000" y="80000"/>
                                    </p:animScale>
                                    <p:animScale>
                                      <p:cBhvr>
                                        <p:cTn id="22" dur="166" decel="50000">
                                          <p:stCondLst>
                                            <p:cond delay="1338"/>
                                          </p:stCondLst>
                                        </p:cTn>
                                        <p:tgtEl>
                                          <p:spTgt spid="4"/>
                                        </p:tgtEl>
                                      </p:cBhvr>
                                      <p:to x="100000" y="100000"/>
                                    </p:animScale>
                                    <p:animScale>
                                      <p:cBhvr>
                                        <p:cTn id="23" dur="26">
                                          <p:stCondLst>
                                            <p:cond delay="1642"/>
                                          </p:stCondLst>
                                        </p:cTn>
                                        <p:tgtEl>
                                          <p:spTgt spid="4"/>
                                        </p:tgtEl>
                                      </p:cBhvr>
                                      <p:to x="100000" y="90000"/>
                                    </p:animScale>
                                    <p:animScale>
                                      <p:cBhvr>
                                        <p:cTn id="24" dur="166" decel="50000">
                                          <p:stCondLst>
                                            <p:cond delay="1668"/>
                                          </p:stCondLst>
                                        </p:cTn>
                                        <p:tgtEl>
                                          <p:spTgt spid="4"/>
                                        </p:tgtEl>
                                      </p:cBhvr>
                                      <p:to x="100000" y="100000"/>
                                    </p:animScale>
                                    <p:animScale>
                                      <p:cBhvr>
                                        <p:cTn id="25" dur="26">
                                          <p:stCondLst>
                                            <p:cond delay="1808"/>
                                          </p:stCondLst>
                                        </p:cTn>
                                        <p:tgtEl>
                                          <p:spTgt spid="4"/>
                                        </p:tgtEl>
                                      </p:cBhvr>
                                      <p:to x="100000" y="95000"/>
                                    </p:animScale>
                                    <p:animScale>
                                      <p:cBhvr>
                                        <p:cTn id="26"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CDECD3E-0DC4-4994-9DB1-FB479280FC02}"/>
              </a:ext>
            </a:extLst>
          </p:cNvPr>
          <p:cNvGrpSpPr/>
          <p:nvPr/>
        </p:nvGrpSpPr>
        <p:grpSpPr>
          <a:xfrm>
            <a:off x="4767146" y="1736812"/>
            <a:ext cx="3946922" cy="4680519"/>
            <a:chOff x="6646126" y="1803168"/>
            <a:chExt cx="4565612" cy="3672088"/>
          </a:xfrm>
        </p:grpSpPr>
        <p:sp>
          <p:nvSpPr>
            <p:cNvPr id="6" name="Rectangle 5"/>
            <p:cNvSpPr/>
            <p:nvPr/>
          </p:nvSpPr>
          <p:spPr>
            <a:xfrm>
              <a:off x="6646126" y="1803168"/>
              <a:ext cx="4560849" cy="1037372"/>
            </a:xfrm>
            <a:prstGeom prst="rect">
              <a:avLst/>
            </a:prstGeom>
            <a:solidFill>
              <a:schemeClr val="bg1"/>
            </a:solidFill>
            <a:ln>
              <a:solidFill>
                <a:srgbClr val="69A12B"/>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ctr">
                <a:defRPr/>
              </a:pPr>
              <a:r>
                <a:rPr lang="en-GB" sz="3300" b="1" dirty="0">
                  <a:solidFill>
                    <a:schemeClr val="tx1"/>
                  </a:solidFill>
                  <a:latin typeface="Calibri" panose="020F0502020204030204" pitchFamily="34" charset="0"/>
                  <a:ea typeface="Flavors" panose="02000000000000000000" pitchFamily="2" charset="0"/>
                  <a:cs typeface="Calibri" panose="020F0502020204030204" pitchFamily="34" charset="0"/>
                </a:rPr>
                <a:t>A</a:t>
              </a:r>
            </a:p>
            <a:p>
              <a:pPr algn="ctr">
                <a:defRPr/>
              </a:pPr>
              <a:r>
                <a:rPr lang="en-GB" sz="2100" dirty="0">
                  <a:solidFill>
                    <a:schemeClr val="tx1"/>
                  </a:solidFill>
                  <a:latin typeface="Calibri" panose="020F0502020204030204" pitchFamily="34" charset="0"/>
                  <a:cs typeface="Calibri" panose="020F0502020204030204" pitchFamily="34" charset="0"/>
                </a:rPr>
                <a:t>Shirley Bassey</a:t>
              </a:r>
            </a:p>
          </p:txBody>
        </p:sp>
        <p:sp>
          <p:nvSpPr>
            <p:cNvPr id="8" name="Rectangle 7"/>
            <p:cNvSpPr/>
            <p:nvPr/>
          </p:nvSpPr>
          <p:spPr>
            <a:xfrm>
              <a:off x="6650889" y="3092647"/>
              <a:ext cx="4560849" cy="1037372"/>
            </a:xfrm>
            <a:prstGeom prst="rect">
              <a:avLst/>
            </a:prstGeom>
            <a:solidFill>
              <a:schemeClr val="bg1"/>
            </a:solidFill>
            <a:ln>
              <a:solidFill>
                <a:srgbClr val="69A12B"/>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ctr">
                <a:defRPr/>
              </a:pPr>
              <a:r>
                <a:rPr lang="en-GB" sz="3300" b="1" dirty="0">
                  <a:solidFill>
                    <a:schemeClr val="tx1"/>
                  </a:solidFill>
                  <a:latin typeface="Calibri" panose="020F0502020204030204" pitchFamily="34" charset="0"/>
                  <a:ea typeface="Flavors" panose="02000000000000000000" pitchFamily="2" charset="0"/>
                  <a:cs typeface="Calibri" panose="020F0502020204030204" pitchFamily="34" charset="0"/>
                </a:rPr>
                <a:t>B</a:t>
              </a:r>
            </a:p>
            <a:p>
              <a:pPr algn="ctr">
                <a:defRPr/>
              </a:pPr>
              <a:r>
                <a:rPr lang="en-GB" sz="2100" dirty="0">
                  <a:solidFill>
                    <a:schemeClr val="tx1"/>
                  </a:solidFill>
                  <a:latin typeface="Calibri" panose="020F0502020204030204" pitchFamily="34" charset="0"/>
                  <a:cs typeface="Calibri" panose="020F0502020204030204" pitchFamily="34" charset="0"/>
                </a:rPr>
                <a:t>Bonnie Tyler</a:t>
              </a:r>
            </a:p>
          </p:txBody>
        </p:sp>
        <p:sp>
          <p:nvSpPr>
            <p:cNvPr id="11" name="Rectangle 10"/>
            <p:cNvSpPr/>
            <p:nvPr/>
          </p:nvSpPr>
          <p:spPr>
            <a:xfrm>
              <a:off x="6646127" y="4437884"/>
              <a:ext cx="4560849" cy="1037372"/>
            </a:xfrm>
            <a:prstGeom prst="rect">
              <a:avLst/>
            </a:prstGeom>
            <a:solidFill>
              <a:schemeClr val="bg1"/>
            </a:solidFill>
            <a:ln>
              <a:solidFill>
                <a:srgbClr val="69A12B"/>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ctr">
                <a:defRPr/>
              </a:pPr>
              <a:r>
                <a:rPr lang="en-GB" sz="3300" b="1" dirty="0">
                  <a:solidFill>
                    <a:schemeClr val="tx1"/>
                  </a:solidFill>
                  <a:latin typeface="Calibri" panose="020F0502020204030204" pitchFamily="34" charset="0"/>
                  <a:ea typeface="Flavors" panose="02000000000000000000" pitchFamily="2" charset="0"/>
                  <a:cs typeface="Calibri" panose="020F0502020204030204" pitchFamily="34" charset="0"/>
                </a:rPr>
                <a:t>C</a:t>
              </a:r>
            </a:p>
            <a:p>
              <a:pPr algn="ctr">
                <a:defRPr/>
              </a:pPr>
              <a:r>
                <a:rPr lang="en-GB" sz="2100" dirty="0">
                  <a:solidFill>
                    <a:schemeClr val="tx1"/>
                  </a:solidFill>
                  <a:latin typeface="Calibri" panose="020F0502020204030204" pitchFamily="34" charset="0"/>
                  <a:cs typeface="Calibri" panose="020F0502020204030204" pitchFamily="34" charset="0"/>
                </a:rPr>
                <a:t>Katherine Jenkins</a:t>
              </a:r>
            </a:p>
          </p:txBody>
        </p:sp>
      </p:grpSp>
      <p:sp>
        <p:nvSpPr>
          <p:cNvPr id="3" name="Title 2">
            <a:extLst>
              <a:ext uri="{FF2B5EF4-FFF2-40B4-BE49-F238E27FC236}">
                <a16:creationId xmlns:a16="http://schemas.microsoft.com/office/drawing/2014/main" id="{CC90D852-4581-4A0F-BD88-188440C23295}"/>
              </a:ext>
            </a:extLst>
          </p:cNvPr>
          <p:cNvSpPr>
            <a:spLocks noGrp="1"/>
          </p:cNvSpPr>
          <p:nvPr>
            <p:ph type="title"/>
          </p:nvPr>
        </p:nvSpPr>
        <p:spPr>
          <a:xfrm>
            <a:off x="1691680" y="208247"/>
            <a:ext cx="7022388" cy="994172"/>
          </a:xfrm>
        </p:spPr>
        <p:txBody>
          <a:bodyPr>
            <a:normAutofit/>
          </a:bodyPr>
          <a:lstStyle/>
          <a:p>
            <a:pPr algn="l"/>
            <a:r>
              <a:rPr lang="en-GB" sz="2700" b="1" dirty="0">
                <a:latin typeface="Calibri" panose="020F0502020204030204" pitchFamily="34" charset="0"/>
                <a:cs typeface="Calibri" panose="020F0502020204030204" pitchFamily="34" charset="0"/>
              </a:rPr>
              <a:t>QUESTION 10: WHO IS THIS FEMALE SINGER?</a:t>
            </a:r>
          </a:p>
        </p:txBody>
      </p:sp>
      <p:pic>
        <p:nvPicPr>
          <p:cNvPr id="9" name="Picture 8">
            <a:extLst>
              <a:ext uri="{FF2B5EF4-FFF2-40B4-BE49-F238E27FC236}">
                <a16:creationId xmlns:a16="http://schemas.microsoft.com/office/drawing/2014/main" id="{AC41EEDF-01B5-41FB-9E6C-22F60FB9AEE9}"/>
              </a:ext>
            </a:extLst>
          </p:cNvPr>
          <p:cNvPicPr>
            <a:picLocks noChangeAspect="1"/>
          </p:cNvPicPr>
          <p:nvPr/>
        </p:nvPicPr>
        <p:blipFill>
          <a:blip r:embed="rId2"/>
          <a:stretch>
            <a:fillRect/>
          </a:stretch>
        </p:blipFill>
        <p:spPr>
          <a:xfrm>
            <a:off x="299779" y="1872427"/>
            <a:ext cx="4066215" cy="433821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0504147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6"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80">
                                          <p:stCondLst>
                                            <p:cond delay="0"/>
                                          </p:stCondLst>
                                        </p:cTn>
                                        <p:tgtEl>
                                          <p:spTgt spid="4"/>
                                        </p:tgtEl>
                                      </p:cBhvr>
                                    </p:animEffect>
                                    <p:anim calcmode="lin" valueType="num">
                                      <p:cBhvr>
                                        <p:cTn id="1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9" dur="26">
                                          <p:stCondLst>
                                            <p:cond delay="650"/>
                                          </p:stCondLst>
                                        </p:cTn>
                                        <p:tgtEl>
                                          <p:spTgt spid="4"/>
                                        </p:tgtEl>
                                      </p:cBhvr>
                                      <p:to x="100000" y="60000"/>
                                    </p:animScale>
                                    <p:animScale>
                                      <p:cBhvr>
                                        <p:cTn id="20" dur="166" decel="50000">
                                          <p:stCondLst>
                                            <p:cond delay="676"/>
                                          </p:stCondLst>
                                        </p:cTn>
                                        <p:tgtEl>
                                          <p:spTgt spid="4"/>
                                        </p:tgtEl>
                                      </p:cBhvr>
                                      <p:to x="100000" y="100000"/>
                                    </p:animScale>
                                    <p:animScale>
                                      <p:cBhvr>
                                        <p:cTn id="21" dur="26">
                                          <p:stCondLst>
                                            <p:cond delay="1312"/>
                                          </p:stCondLst>
                                        </p:cTn>
                                        <p:tgtEl>
                                          <p:spTgt spid="4"/>
                                        </p:tgtEl>
                                      </p:cBhvr>
                                      <p:to x="100000" y="80000"/>
                                    </p:animScale>
                                    <p:animScale>
                                      <p:cBhvr>
                                        <p:cTn id="22" dur="166" decel="50000">
                                          <p:stCondLst>
                                            <p:cond delay="1338"/>
                                          </p:stCondLst>
                                        </p:cTn>
                                        <p:tgtEl>
                                          <p:spTgt spid="4"/>
                                        </p:tgtEl>
                                      </p:cBhvr>
                                      <p:to x="100000" y="100000"/>
                                    </p:animScale>
                                    <p:animScale>
                                      <p:cBhvr>
                                        <p:cTn id="23" dur="26">
                                          <p:stCondLst>
                                            <p:cond delay="1642"/>
                                          </p:stCondLst>
                                        </p:cTn>
                                        <p:tgtEl>
                                          <p:spTgt spid="4"/>
                                        </p:tgtEl>
                                      </p:cBhvr>
                                      <p:to x="100000" y="90000"/>
                                    </p:animScale>
                                    <p:animScale>
                                      <p:cBhvr>
                                        <p:cTn id="24" dur="166" decel="50000">
                                          <p:stCondLst>
                                            <p:cond delay="1668"/>
                                          </p:stCondLst>
                                        </p:cTn>
                                        <p:tgtEl>
                                          <p:spTgt spid="4"/>
                                        </p:tgtEl>
                                      </p:cBhvr>
                                      <p:to x="100000" y="100000"/>
                                    </p:animScale>
                                    <p:animScale>
                                      <p:cBhvr>
                                        <p:cTn id="25" dur="26">
                                          <p:stCondLst>
                                            <p:cond delay="1808"/>
                                          </p:stCondLst>
                                        </p:cTn>
                                        <p:tgtEl>
                                          <p:spTgt spid="4"/>
                                        </p:tgtEl>
                                      </p:cBhvr>
                                      <p:to x="100000" y="95000"/>
                                    </p:animScale>
                                    <p:animScale>
                                      <p:cBhvr>
                                        <p:cTn id="26"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248FB-3B7F-449B-A5EF-E4B899DF0719}"/>
              </a:ext>
            </a:extLst>
          </p:cNvPr>
          <p:cNvSpPr>
            <a:spLocks noGrp="1"/>
          </p:cNvSpPr>
          <p:nvPr>
            <p:ph type="title"/>
          </p:nvPr>
        </p:nvSpPr>
        <p:spPr>
          <a:xfrm>
            <a:off x="1799692" y="274638"/>
            <a:ext cx="6887108" cy="1143000"/>
          </a:xfrm>
        </p:spPr>
        <p:txBody>
          <a:bodyPr/>
          <a:lstStyle/>
          <a:p>
            <a:r>
              <a:rPr lang="en-GB" b="1" u="sng"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WHO’S WHO ANSWERS</a:t>
            </a:r>
          </a:p>
        </p:txBody>
      </p:sp>
      <p:sp>
        <p:nvSpPr>
          <p:cNvPr id="3" name="Content Placeholder 2">
            <a:extLst>
              <a:ext uri="{FF2B5EF4-FFF2-40B4-BE49-F238E27FC236}">
                <a16:creationId xmlns:a16="http://schemas.microsoft.com/office/drawing/2014/main" id="{064A0795-1DAF-4DBD-924E-E161A168FFE1}"/>
              </a:ext>
            </a:extLst>
          </p:cNvPr>
          <p:cNvSpPr>
            <a:spLocks noGrp="1"/>
          </p:cNvSpPr>
          <p:nvPr>
            <p:ph idx="1"/>
          </p:nvPr>
        </p:nvSpPr>
        <p:spPr>
          <a:xfrm>
            <a:off x="1799692" y="1600200"/>
            <a:ext cx="6887108" cy="4889140"/>
          </a:xfrm>
        </p:spPr>
        <p:txBody>
          <a:bodyPr/>
          <a:lstStyle/>
          <a:p>
            <a:pPr algn="just"/>
            <a:r>
              <a:rPr lang="en-GB" sz="3200" dirty="0">
                <a:latin typeface="Calibri" panose="020F0502020204030204" pitchFamily="34" charset="0"/>
                <a:cs typeface="Calibri" panose="020F0502020204030204" pitchFamily="34" charset="0"/>
              </a:rPr>
              <a:t>Check you have answered each one and pass your quiz sheets to another team to mark</a:t>
            </a:r>
          </a:p>
          <a:p>
            <a:pPr algn="just"/>
            <a:r>
              <a:rPr lang="en-GB" sz="3200" dirty="0">
                <a:latin typeface="Calibri" panose="020F0502020204030204" pitchFamily="34" charset="0"/>
                <a:cs typeface="Calibri" panose="020F0502020204030204" pitchFamily="34" charset="0"/>
              </a:rPr>
              <a:t>Let’s see how many you remembered!</a:t>
            </a:r>
          </a:p>
          <a:p>
            <a:pPr algn="just"/>
            <a:endParaRPr lang="en-GB"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545115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CDECD3E-0DC4-4994-9DB1-FB479280FC02}"/>
              </a:ext>
            </a:extLst>
          </p:cNvPr>
          <p:cNvGrpSpPr/>
          <p:nvPr/>
        </p:nvGrpSpPr>
        <p:grpSpPr>
          <a:xfrm>
            <a:off x="4767146" y="1736812"/>
            <a:ext cx="3946922" cy="4680519"/>
            <a:chOff x="6646126" y="1803168"/>
            <a:chExt cx="4565612" cy="3672088"/>
          </a:xfrm>
        </p:grpSpPr>
        <p:sp>
          <p:nvSpPr>
            <p:cNvPr id="6" name="Rectangle 5"/>
            <p:cNvSpPr/>
            <p:nvPr/>
          </p:nvSpPr>
          <p:spPr>
            <a:xfrm>
              <a:off x="6646126" y="1803168"/>
              <a:ext cx="4560849" cy="1037372"/>
            </a:xfrm>
            <a:prstGeom prst="rect">
              <a:avLst/>
            </a:prstGeom>
            <a:solidFill>
              <a:schemeClr val="bg1"/>
            </a:solidFill>
            <a:ln>
              <a:solidFill>
                <a:srgbClr val="69A12B"/>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ctr">
                <a:defRPr/>
              </a:pPr>
              <a:r>
                <a:rPr lang="en-GB" sz="3300" b="1" dirty="0">
                  <a:solidFill>
                    <a:schemeClr val="tx1"/>
                  </a:solidFill>
                  <a:latin typeface="Calibri" panose="020F0502020204030204" pitchFamily="34" charset="0"/>
                  <a:ea typeface="Flavors" panose="02000000000000000000" pitchFamily="2" charset="0"/>
                  <a:cs typeface="Calibri" panose="020F0502020204030204" pitchFamily="34" charset="0"/>
                </a:rPr>
                <a:t>A</a:t>
              </a:r>
            </a:p>
            <a:p>
              <a:pPr algn="ctr">
                <a:defRPr/>
              </a:pPr>
              <a:r>
                <a:rPr lang="en-GB" sz="2100" dirty="0">
                  <a:solidFill>
                    <a:schemeClr val="tx1"/>
                  </a:solidFill>
                  <a:latin typeface="Calibri" panose="020F0502020204030204" pitchFamily="34" charset="0"/>
                  <a:cs typeface="Calibri" panose="020F0502020204030204" pitchFamily="34" charset="0"/>
                </a:rPr>
                <a:t>Male Voice Choir</a:t>
              </a:r>
            </a:p>
          </p:txBody>
        </p:sp>
        <p:sp>
          <p:nvSpPr>
            <p:cNvPr id="8" name="Rectangle 7"/>
            <p:cNvSpPr/>
            <p:nvPr/>
          </p:nvSpPr>
          <p:spPr>
            <a:xfrm>
              <a:off x="6650889" y="3092647"/>
              <a:ext cx="4560849" cy="1037372"/>
            </a:xfrm>
            <a:prstGeom prst="rect">
              <a:avLst/>
            </a:prstGeom>
            <a:solidFill>
              <a:schemeClr val="bg1"/>
            </a:solidFill>
            <a:ln>
              <a:solidFill>
                <a:srgbClr val="69A12B"/>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ctr">
                <a:defRPr/>
              </a:pPr>
              <a:r>
                <a:rPr lang="en-GB" sz="3300" b="1" dirty="0">
                  <a:solidFill>
                    <a:schemeClr val="tx1"/>
                  </a:solidFill>
                  <a:latin typeface="Calibri" panose="020F0502020204030204" pitchFamily="34" charset="0"/>
                  <a:ea typeface="Flavors" panose="02000000000000000000" pitchFamily="2" charset="0"/>
                  <a:cs typeface="Calibri" panose="020F0502020204030204" pitchFamily="34" charset="0"/>
                </a:rPr>
                <a:t>B</a:t>
              </a:r>
            </a:p>
            <a:p>
              <a:pPr algn="ctr">
                <a:defRPr/>
              </a:pPr>
              <a:r>
                <a:rPr lang="en-GB" sz="2100" dirty="0">
                  <a:solidFill>
                    <a:schemeClr val="tx1"/>
                  </a:solidFill>
                  <a:latin typeface="Calibri" panose="020F0502020204030204" pitchFamily="34" charset="0"/>
                  <a:cs typeface="Calibri" panose="020F0502020204030204" pitchFamily="34" charset="0"/>
                </a:rPr>
                <a:t>Rock Band</a:t>
              </a:r>
            </a:p>
          </p:txBody>
        </p:sp>
        <p:sp>
          <p:nvSpPr>
            <p:cNvPr id="11" name="Rectangle 10"/>
            <p:cNvSpPr/>
            <p:nvPr/>
          </p:nvSpPr>
          <p:spPr>
            <a:xfrm>
              <a:off x="6646127" y="4437884"/>
              <a:ext cx="4560849" cy="1037372"/>
            </a:xfrm>
            <a:prstGeom prst="rect">
              <a:avLst/>
            </a:prstGeom>
            <a:solidFill>
              <a:schemeClr val="bg1"/>
            </a:solidFill>
            <a:ln>
              <a:solidFill>
                <a:srgbClr val="69A12B"/>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ctr">
                <a:defRPr/>
              </a:pPr>
              <a:r>
                <a:rPr lang="en-GB" sz="3300" b="1" dirty="0">
                  <a:solidFill>
                    <a:schemeClr val="tx1"/>
                  </a:solidFill>
                  <a:latin typeface="Calibri" panose="020F0502020204030204" pitchFamily="34" charset="0"/>
                  <a:ea typeface="Flavors" panose="02000000000000000000" pitchFamily="2" charset="0"/>
                  <a:cs typeface="Calibri" panose="020F0502020204030204" pitchFamily="34" charset="0"/>
                </a:rPr>
                <a:t>C</a:t>
              </a:r>
            </a:p>
            <a:p>
              <a:pPr algn="ctr">
                <a:defRPr/>
              </a:pPr>
              <a:r>
                <a:rPr lang="en-GB" sz="2100" dirty="0">
                  <a:solidFill>
                    <a:schemeClr val="tx1"/>
                  </a:solidFill>
                  <a:latin typeface="Calibri" panose="020F0502020204030204" pitchFamily="34" charset="0"/>
                  <a:cs typeface="Calibri" panose="020F0502020204030204" pitchFamily="34" charset="0"/>
                </a:rPr>
                <a:t>Pop Singers</a:t>
              </a:r>
            </a:p>
          </p:txBody>
        </p:sp>
      </p:grpSp>
      <p:sp>
        <p:nvSpPr>
          <p:cNvPr id="3" name="Title 2">
            <a:extLst>
              <a:ext uri="{FF2B5EF4-FFF2-40B4-BE49-F238E27FC236}">
                <a16:creationId xmlns:a16="http://schemas.microsoft.com/office/drawing/2014/main" id="{CC90D852-4581-4A0F-BD88-188440C23295}"/>
              </a:ext>
            </a:extLst>
          </p:cNvPr>
          <p:cNvSpPr>
            <a:spLocks noGrp="1"/>
          </p:cNvSpPr>
          <p:nvPr>
            <p:ph type="title"/>
          </p:nvPr>
        </p:nvSpPr>
        <p:spPr>
          <a:xfrm>
            <a:off x="1691680" y="208247"/>
            <a:ext cx="7022388" cy="994172"/>
          </a:xfrm>
        </p:spPr>
        <p:txBody>
          <a:bodyPr>
            <a:normAutofit/>
          </a:bodyPr>
          <a:lstStyle/>
          <a:p>
            <a:pPr algn="l"/>
            <a:r>
              <a:rPr lang="en-GB" sz="2700" b="1" dirty="0">
                <a:latin typeface="Calibri" panose="020F0502020204030204" pitchFamily="34" charset="0"/>
                <a:cs typeface="Calibri" panose="020F0502020204030204" pitchFamily="34" charset="0"/>
              </a:rPr>
              <a:t>QUESTION 1: WHAT TYPE OF VOCAL ENSEMBLE IS THIS?</a:t>
            </a:r>
          </a:p>
        </p:txBody>
      </p:sp>
      <p:pic>
        <p:nvPicPr>
          <p:cNvPr id="2" name="Picture 1">
            <a:extLst>
              <a:ext uri="{FF2B5EF4-FFF2-40B4-BE49-F238E27FC236}">
                <a16:creationId xmlns:a16="http://schemas.microsoft.com/office/drawing/2014/main" id="{A2A16233-8836-4546-9F2A-A3717A23FF75}"/>
              </a:ext>
            </a:extLst>
          </p:cNvPr>
          <p:cNvPicPr>
            <a:picLocks noChangeAspect="1"/>
          </p:cNvPicPr>
          <p:nvPr/>
        </p:nvPicPr>
        <p:blipFill>
          <a:blip r:embed="rId2"/>
          <a:stretch>
            <a:fillRect/>
          </a:stretch>
        </p:blipFill>
        <p:spPr>
          <a:xfrm>
            <a:off x="259544" y="1952836"/>
            <a:ext cx="4082057" cy="433821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Picture 2" descr="C:\Users\Tara\AppData\Local\Microsoft\Windows\Temporary Internet Files\Content.IE5\PY2ELMIF\1200px-Green_tick.svg[1].png">
            <a:extLst>
              <a:ext uri="{FF2B5EF4-FFF2-40B4-BE49-F238E27FC236}">
                <a16:creationId xmlns:a16="http://schemas.microsoft.com/office/drawing/2014/main" id="{EBFE4151-DFE6-4ED2-9669-ED1265F8CB6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58421" y="1856303"/>
            <a:ext cx="1012203" cy="1012203"/>
          </a:xfrm>
          <a:prstGeom prst="rect">
            <a:avLst/>
          </a:prstGeom>
          <a:noFill/>
          <a:effectLst>
            <a:glow rad="635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550192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6"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80">
                                          <p:stCondLst>
                                            <p:cond delay="0"/>
                                          </p:stCondLst>
                                        </p:cTn>
                                        <p:tgtEl>
                                          <p:spTgt spid="4"/>
                                        </p:tgtEl>
                                      </p:cBhvr>
                                    </p:animEffect>
                                    <p:anim calcmode="lin" valueType="num">
                                      <p:cBhvr>
                                        <p:cTn id="1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9" dur="26">
                                          <p:stCondLst>
                                            <p:cond delay="650"/>
                                          </p:stCondLst>
                                        </p:cTn>
                                        <p:tgtEl>
                                          <p:spTgt spid="4"/>
                                        </p:tgtEl>
                                      </p:cBhvr>
                                      <p:to x="100000" y="60000"/>
                                    </p:animScale>
                                    <p:animScale>
                                      <p:cBhvr>
                                        <p:cTn id="20" dur="166" decel="50000">
                                          <p:stCondLst>
                                            <p:cond delay="676"/>
                                          </p:stCondLst>
                                        </p:cTn>
                                        <p:tgtEl>
                                          <p:spTgt spid="4"/>
                                        </p:tgtEl>
                                      </p:cBhvr>
                                      <p:to x="100000" y="100000"/>
                                    </p:animScale>
                                    <p:animScale>
                                      <p:cBhvr>
                                        <p:cTn id="21" dur="26">
                                          <p:stCondLst>
                                            <p:cond delay="1312"/>
                                          </p:stCondLst>
                                        </p:cTn>
                                        <p:tgtEl>
                                          <p:spTgt spid="4"/>
                                        </p:tgtEl>
                                      </p:cBhvr>
                                      <p:to x="100000" y="80000"/>
                                    </p:animScale>
                                    <p:animScale>
                                      <p:cBhvr>
                                        <p:cTn id="22" dur="166" decel="50000">
                                          <p:stCondLst>
                                            <p:cond delay="1338"/>
                                          </p:stCondLst>
                                        </p:cTn>
                                        <p:tgtEl>
                                          <p:spTgt spid="4"/>
                                        </p:tgtEl>
                                      </p:cBhvr>
                                      <p:to x="100000" y="100000"/>
                                    </p:animScale>
                                    <p:animScale>
                                      <p:cBhvr>
                                        <p:cTn id="23" dur="26">
                                          <p:stCondLst>
                                            <p:cond delay="1642"/>
                                          </p:stCondLst>
                                        </p:cTn>
                                        <p:tgtEl>
                                          <p:spTgt spid="4"/>
                                        </p:tgtEl>
                                      </p:cBhvr>
                                      <p:to x="100000" y="90000"/>
                                    </p:animScale>
                                    <p:animScale>
                                      <p:cBhvr>
                                        <p:cTn id="24" dur="166" decel="50000">
                                          <p:stCondLst>
                                            <p:cond delay="1668"/>
                                          </p:stCondLst>
                                        </p:cTn>
                                        <p:tgtEl>
                                          <p:spTgt spid="4"/>
                                        </p:tgtEl>
                                      </p:cBhvr>
                                      <p:to x="100000" y="100000"/>
                                    </p:animScale>
                                    <p:animScale>
                                      <p:cBhvr>
                                        <p:cTn id="25" dur="26">
                                          <p:stCondLst>
                                            <p:cond delay="1808"/>
                                          </p:stCondLst>
                                        </p:cTn>
                                        <p:tgtEl>
                                          <p:spTgt spid="4"/>
                                        </p:tgtEl>
                                      </p:cBhvr>
                                      <p:to x="100000" y="95000"/>
                                    </p:animScale>
                                    <p:animScale>
                                      <p:cBhvr>
                                        <p:cTn id="26" dur="166" decel="50000">
                                          <p:stCondLst>
                                            <p:cond delay="1834"/>
                                          </p:stCondLst>
                                        </p:cTn>
                                        <p:tgtEl>
                                          <p:spTgt spid="4"/>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Effect transition="in" filter="fade">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CDECD3E-0DC4-4994-9DB1-FB479280FC02}"/>
              </a:ext>
            </a:extLst>
          </p:cNvPr>
          <p:cNvGrpSpPr/>
          <p:nvPr/>
        </p:nvGrpSpPr>
        <p:grpSpPr>
          <a:xfrm>
            <a:off x="4767146" y="1736812"/>
            <a:ext cx="3946922" cy="4680519"/>
            <a:chOff x="6646126" y="1803168"/>
            <a:chExt cx="4565612" cy="3672088"/>
          </a:xfrm>
        </p:grpSpPr>
        <p:sp>
          <p:nvSpPr>
            <p:cNvPr id="6" name="Rectangle 5"/>
            <p:cNvSpPr/>
            <p:nvPr/>
          </p:nvSpPr>
          <p:spPr>
            <a:xfrm>
              <a:off x="6646126" y="1803168"/>
              <a:ext cx="4560849" cy="1037372"/>
            </a:xfrm>
            <a:prstGeom prst="rect">
              <a:avLst/>
            </a:prstGeom>
            <a:solidFill>
              <a:schemeClr val="bg1"/>
            </a:solidFill>
            <a:ln>
              <a:solidFill>
                <a:srgbClr val="69A12B"/>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ctr">
                <a:defRPr/>
              </a:pPr>
              <a:r>
                <a:rPr lang="en-GB" sz="3300" b="1" dirty="0">
                  <a:solidFill>
                    <a:schemeClr val="tx1"/>
                  </a:solidFill>
                  <a:latin typeface="Calibri" panose="020F0502020204030204" pitchFamily="34" charset="0"/>
                  <a:ea typeface="Flavors" panose="02000000000000000000" pitchFamily="2" charset="0"/>
                  <a:cs typeface="Calibri" panose="020F0502020204030204" pitchFamily="34" charset="0"/>
                </a:rPr>
                <a:t>A</a:t>
              </a:r>
            </a:p>
            <a:p>
              <a:pPr algn="ctr">
                <a:defRPr/>
              </a:pPr>
              <a:r>
                <a:rPr lang="en-GB" sz="2100" dirty="0">
                  <a:solidFill>
                    <a:schemeClr val="tx1"/>
                  </a:solidFill>
                  <a:latin typeface="Calibri" panose="020F0502020204030204" pitchFamily="34" charset="0"/>
                  <a:cs typeface="Calibri" panose="020F0502020204030204" pitchFamily="34" charset="0"/>
                </a:rPr>
                <a:t>Cerys Matthews</a:t>
              </a:r>
            </a:p>
          </p:txBody>
        </p:sp>
        <p:sp>
          <p:nvSpPr>
            <p:cNvPr id="8" name="Rectangle 7"/>
            <p:cNvSpPr/>
            <p:nvPr/>
          </p:nvSpPr>
          <p:spPr>
            <a:xfrm>
              <a:off x="6650889" y="3092647"/>
              <a:ext cx="4560849" cy="1037372"/>
            </a:xfrm>
            <a:prstGeom prst="rect">
              <a:avLst/>
            </a:prstGeom>
            <a:solidFill>
              <a:schemeClr val="bg1"/>
            </a:solidFill>
            <a:ln>
              <a:solidFill>
                <a:srgbClr val="69A12B"/>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ctr">
                <a:defRPr/>
              </a:pPr>
              <a:r>
                <a:rPr lang="en-GB" sz="3300" b="1" dirty="0">
                  <a:solidFill>
                    <a:schemeClr val="tx1"/>
                  </a:solidFill>
                  <a:latin typeface="Calibri" panose="020F0502020204030204" pitchFamily="34" charset="0"/>
                  <a:ea typeface="Flavors" panose="02000000000000000000" pitchFamily="2" charset="0"/>
                  <a:cs typeface="Calibri" panose="020F0502020204030204" pitchFamily="34" charset="0"/>
                </a:rPr>
                <a:t>B</a:t>
              </a:r>
            </a:p>
            <a:p>
              <a:pPr algn="ctr">
                <a:defRPr/>
              </a:pPr>
              <a:r>
                <a:rPr lang="en-GB" sz="2100" dirty="0">
                  <a:solidFill>
                    <a:schemeClr val="tx1"/>
                  </a:solidFill>
                  <a:latin typeface="Calibri" panose="020F0502020204030204" pitchFamily="34" charset="0"/>
                  <a:cs typeface="Calibri" panose="020F0502020204030204" pitchFamily="34" charset="0"/>
                </a:rPr>
                <a:t>Duffy</a:t>
              </a:r>
            </a:p>
          </p:txBody>
        </p:sp>
        <p:sp>
          <p:nvSpPr>
            <p:cNvPr id="11" name="Rectangle 10"/>
            <p:cNvSpPr/>
            <p:nvPr/>
          </p:nvSpPr>
          <p:spPr>
            <a:xfrm>
              <a:off x="6646127" y="4437884"/>
              <a:ext cx="4560849" cy="1037372"/>
            </a:xfrm>
            <a:prstGeom prst="rect">
              <a:avLst/>
            </a:prstGeom>
            <a:solidFill>
              <a:schemeClr val="bg1"/>
            </a:solidFill>
            <a:ln>
              <a:solidFill>
                <a:srgbClr val="69A12B"/>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ctr">
                <a:defRPr/>
              </a:pPr>
              <a:r>
                <a:rPr lang="en-GB" sz="3300" b="1" dirty="0">
                  <a:solidFill>
                    <a:schemeClr val="tx1"/>
                  </a:solidFill>
                  <a:latin typeface="Calibri" panose="020F0502020204030204" pitchFamily="34" charset="0"/>
                  <a:ea typeface="Flavors" panose="02000000000000000000" pitchFamily="2" charset="0"/>
                  <a:cs typeface="Calibri" panose="020F0502020204030204" pitchFamily="34" charset="0"/>
                </a:rPr>
                <a:t>C</a:t>
              </a:r>
            </a:p>
            <a:p>
              <a:pPr algn="ctr">
                <a:defRPr/>
              </a:pPr>
              <a:r>
                <a:rPr lang="en-GB" sz="2100" dirty="0">
                  <a:solidFill>
                    <a:schemeClr val="tx1"/>
                  </a:solidFill>
                  <a:latin typeface="Calibri" panose="020F0502020204030204" pitchFamily="34" charset="0"/>
                  <a:cs typeface="Calibri" panose="020F0502020204030204" pitchFamily="34" charset="0"/>
                </a:rPr>
                <a:t>Katherine Jenkins</a:t>
              </a:r>
            </a:p>
          </p:txBody>
        </p:sp>
      </p:grpSp>
      <p:sp>
        <p:nvSpPr>
          <p:cNvPr id="3" name="Title 2">
            <a:extLst>
              <a:ext uri="{FF2B5EF4-FFF2-40B4-BE49-F238E27FC236}">
                <a16:creationId xmlns:a16="http://schemas.microsoft.com/office/drawing/2014/main" id="{CC90D852-4581-4A0F-BD88-188440C23295}"/>
              </a:ext>
            </a:extLst>
          </p:cNvPr>
          <p:cNvSpPr>
            <a:spLocks noGrp="1"/>
          </p:cNvSpPr>
          <p:nvPr>
            <p:ph type="title"/>
          </p:nvPr>
        </p:nvSpPr>
        <p:spPr>
          <a:xfrm>
            <a:off x="1691680" y="208247"/>
            <a:ext cx="7022388" cy="994172"/>
          </a:xfrm>
        </p:spPr>
        <p:txBody>
          <a:bodyPr>
            <a:normAutofit/>
          </a:bodyPr>
          <a:lstStyle/>
          <a:p>
            <a:pPr algn="l"/>
            <a:r>
              <a:rPr lang="en-GB" sz="2700" b="1" dirty="0">
                <a:latin typeface="Calibri" panose="020F0502020204030204" pitchFamily="34" charset="0"/>
                <a:cs typeface="Calibri" panose="020F0502020204030204" pitchFamily="34" charset="0"/>
              </a:rPr>
              <a:t>QUESTION 2: WHO IS THIS FEMALE SINGER?</a:t>
            </a:r>
          </a:p>
        </p:txBody>
      </p:sp>
      <p:pic>
        <p:nvPicPr>
          <p:cNvPr id="9" name="Picture 8">
            <a:extLst>
              <a:ext uri="{FF2B5EF4-FFF2-40B4-BE49-F238E27FC236}">
                <a16:creationId xmlns:a16="http://schemas.microsoft.com/office/drawing/2014/main" id="{FF4CE9A4-8C54-421B-8C77-7F3571F18D7B}"/>
              </a:ext>
            </a:extLst>
          </p:cNvPr>
          <p:cNvPicPr>
            <a:picLocks noChangeAspect="1"/>
          </p:cNvPicPr>
          <p:nvPr/>
        </p:nvPicPr>
        <p:blipFill>
          <a:blip r:embed="rId2"/>
          <a:stretch>
            <a:fillRect/>
          </a:stretch>
        </p:blipFill>
        <p:spPr>
          <a:xfrm>
            <a:off x="308687" y="1872427"/>
            <a:ext cx="4064050" cy="433821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Picture 2" descr="C:\Users\Tara\AppData\Local\Microsoft\Windows\Temporary Internet Files\Content.IE5\PY2ELMIF\1200px-Green_tick.svg[1].png">
            <a:extLst>
              <a:ext uri="{FF2B5EF4-FFF2-40B4-BE49-F238E27FC236}">
                <a16:creationId xmlns:a16="http://schemas.microsoft.com/office/drawing/2014/main" id="{9B03081B-C4D1-47FC-980E-31135A32928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74110" y="5198442"/>
            <a:ext cx="1012203" cy="1012203"/>
          </a:xfrm>
          <a:prstGeom prst="rect">
            <a:avLst/>
          </a:prstGeom>
          <a:noFill/>
          <a:effectLst>
            <a:glow rad="635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881534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6"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80">
                                          <p:stCondLst>
                                            <p:cond delay="0"/>
                                          </p:stCondLst>
                                        </p:cTn>
                                        <p:tgtEl>
                                          <p:spTgt spid="4"/>
                                        </p:tgtEl>
                                      </p:cBhvr>
                                    </p:animEffect>
                                    <p:anim calcmode="lin" valueType="num">
                                      <p:cBhvr>
                                        <p:cTn id="1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9" dur="26">
                                          <p:stCondLst>
                                            <p:cond delay="650"/>
                                          </p:stCondLst>
                                        </p:cTn>
                                        <p:tgtEl>
                                          <p:spTgt spid="4"/>
                                        </p:tgtEl>
                                      </p:cBhvr>
                                      <p:to x="100000" y="60000"/>
                                    </p:animScale>
                                    <p:animScale>
                                      <p:cBhvr>
                                        <p:cTn id="20" dur="166" decel="50000">
                                          <p:stCondLst>
                                            <p:cond delay="676"/>
                                          </p:stCondLst>
                                        </p:cTn>
                                        <p:tgtEl>
                                          <p:spTgt spid="4"/>
                                        </p:tgtEl>
                                      </p:cBhvr>
                                      <p:to x="100000" y="100000"/>
                                    </p:animScale>
                                    <p:animScale>
                                      <p:cBhvr>
                                        <p:cTn id="21" dur="26">
                                          <p:stCondLst>
                                            <p:cond delay="1312"/>
                                          </p:stCondLst>
                                        </p:cTn>
                                        <p:tgtEl>
                                          <p:spTgt spid="4"/>
                                        </p:tgtEl>
                                      </p:cBhvr>
                                      <p:to x="100000" y="80000"/>
                                    </p:animScale>
                                    <p:animScale>
                                      <p:cBhvr>
                                        <p:cTn id="22" dur="166" decel="50000">
                                          <p:stCondLst>
                                            <p:cond delay="1338"/>
                                          </p:stCondLst>
                                        </p:cTn>
                                        <p:tgtEl>
                                          <p:spTgt spid="4"/>
                                        </p:tgtEl>
                                      </p:cBhvr>
                                      <p:to x="100000" y="100000"/>
                                    </p:animScale>
                                    <p:animScale>
                                      <p:cBhvr>
                                        <p:cTn id="23" dur="26">
                                          <p:stCondLst>
                                            <p:cond delay="1642"/>
                                          </p:stCondLst>
                                        </p:cTn>
                                        <p:tgtEl>
                                          <p:spTgt spid="4"/>
                                        </p:tgtEl>
                                      </p:cBhvr>
                                      <p:to x="100000" y="90000"/>
                                    </p:animScale>
                                    <p:animScale>
                                      <p:cBhvr>
                                        <p:cTn id="24" dur="166" decel="50000">
                                          <p:stCondLst>
                                            <p:cond delay="1668"/>
                                          </p:stCondLst>
                                        </p:cTn>
                                        <p:tgtEl>
                                          <p:spTgt spid="4"/>
                                        </p:tgtEl>
                                      </p:cBhvr>
                                      <p:to x="100000" y="100000"/>
                                    </p:animScale>
                                    <p:animScale>
                                      <p:cBhvr>
                                        <p:cTn id="25" dur="26">
                                          <p:stCondLst>
                                            <p:cond delay="1808"/>
                                          </p:stCondLst>
                                        </p:cTn>
                                        <p:tgtEl>
                                          <p:spTgt spid="4"/>
                                        </p:tgtEl>
                                      </p:cBhvr>
                                      <p:to x="100000" y="95000"/>
                                    </p:animScale>
                                    <p:animScale>
                                      <p:cBhvr>
                                        <p:cTn id="26" dur="166" decel="50000">
                                          <p:stCondLst>
                                            <p:cond delay="1834"/>
                                          </p:stCondLst>
                                        </p:cTn>
                                        <p:tgtEl>
                                          <p:spTgt spid="4"/>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CDECD3E-0DC4-4994-9DB1-FB479280FC02}"/>
              </a:ext>
            </a:extLst>
          </p:cNvPr>
          <p:cNvGrpSpPr/>
          <p:nvPr/>
        </p:nvGrpSpPr>
        <p:grpSpPr>
          <a:xfrm>
            <a:off x="4767146" y="1736812"/>
            <a:ext cx="3946922" cy="4680519"/>
            <a:chOff x="6646126" y="1803168"/>
            <a:chExt cx="4565612" cy="3672088"/>
          </a:xfrm>
        </p:grpSpPr>
        <p:sp>
          <p:nvSpPr>
            <p:cNvPr id="6" name="Rectangle 5"/>
            <p:cNvSpPr/>
            <p:nvPr/>
          </p:nvSpPr>
          <p:spPr>
            <a:xfrm>
              <a:off x="6646126" y="1803168"/>
              <a:ext cx="4560849" cy="1037372"/>
            </a:xfrm>
            <a:prstGeom prst="rect">
              <a:avLst/>
            </a:prstGeom>
            <a:solidFill>
              <a:schemeClr val="bg1"/>
            </a:solidFill>
            <a:ln>
              <a:solidFill>
                <a:srgbClr val="69A12B"/>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ctr">
                <a:defRPr/>
              </a:pPr>
              <a:r>
                <a:rPr lang="en-GB" sz="3300" b="1" dirty="0">
                  <a:solidFill>
                    <a:schemeClr val="tx1"/>
                  </a:solidFill>
                  <a:latin typeface="Calibri" panose="020F0502020204030204" pitchFamily="34" charset="0"/>
                  <a:ea typeface="Flavors" panose="02000000000000000000" pitchFamily="2" charset="0"/>
                  <a:cs typeface="Calibri" panose="020F0502020204030204" pitchFamily="34" charset="0"/>
                </a:rPr>
                <a:t>A</a:t>
              </a:r>
            </a:p>
            <a:p>
              <a:pPr algn="ctr">
                <a:defRPr/>
              </a:pPr>
              <a:r>
                <a:rPr lang="en-GB" sz="2100" dirty="0">
                  <a:solidFill>
                    <a:schemeClr val="tx1"/>
                  </a:solidFill>
                  <a:latin typeface="Calibri" panose="020F0502020204030204" pitchFamily="34" charset="0"/>
                  <a:cs typeface="Calibri" panose="020F0502020204030204" pitchFamily="34" charset="0"/>
                </a:rPr>
                <a:t>Aled Jones</a:t>
              </a:r>
            </a:p>
          </p:txBody>
        </p:sp>
        <p:sp>
          <p:nvSpPr>
            <p:cNvPr id="8" name="Rectangle 7"/>
            <p:cNvSpPr/>
            <p:nvPr/>
          </p:nvSpPr>
          <p:spPr>
            <a:xfrm>
              <a:off x="6650889" y="3092647"/>
              <a:ext cx="4560849" cy="1037372"/>
            </a:xfrm>
            <a:prstGeom prst="rect">
              <a:avLst/>
            </a:prstGeom>
            <a:solidFill>
              <a:schemeClr val="bg1"/>
            </a:solidFill>
            <a:ln>
              <a:solidFill>
                <a:srgbClr val="69A12B"/>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ctr">
                <a:defRPr/>
              </a:pPr>
              <a:r>
                <a:rPr lang="en-GB" sz="3300" b="1" dirty="0">
                  <a:solidFill>
                    <a:schemeClr val="tx1"/>
                  </a:solidFill>
                  <a:latin typeface="Calibri" panose="020F0502020204030204" pitchFamily="34" charset="0"/>
                  <a:ea typeface="Flavors" panose="02000000000000000000" pitchFamily="2" charset="0"/>
                  <a:cs typeface="Calibri" panose="020F0502020204030204" pitchFamily="34" charset="0"/>
                </a:rPr>
                <a:t>B</a:t>
              </a:r>
            </a:p>
            <a:p>
              <a:pPr algn="ctr">
                <a:defRPr/>
              </a:pPr>
              <a:r>
                <a:rPr lang="en-GB" sz="2100" dirty="0">
                  <a:solidFill>
                    <a:schemeClr val="tx1"/>
                  </a:solidFill>
                  <a:latin typeface="Calibri" panose="020F0502020204030204" pitchFamily="34" charset="0"/>
                  <a:cs typeface="Calibri" panose="020F0502020204030204" pitchFamily="34" charset="0"/>
                </a:rPr>
                <a:t>Tom Jones</a:t>
              </a:r>
            </a:p>
          </p:txBody>
        </p:sp>
        <p:sp>
          <p:nvSpPr>
            <p:cNvPr id="11" name="Rectangle 10"/>
            <p:cNvSpPr/>
            <p:nvPr/>
          </p:nvSpPr>
          <p:spPr>
            <a:xfrm>
              <a:off x="6646127" y="4437884"/>
              <a:ext cx="4560849" cy="1037372"/>
            </a:xfrm>
            <a:prstGeom prst="rect">
              <a:avLst/>
            </a:prstGeom>
            <a:solidFill>
              <a:schemeClr val="bg1"/>
            </a:solidFill>
            <a:ln>
              <a:solidFill>
                <a:srgbClr val="69A12B"/>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ctr">
                <a:defRPr/>
              </a:pPr>
              <a:r>
                <a:rPr lang="en-GB" sz="3300" b="1" dirty="0">
                  <a:solidFill>
                    <a:schemeClr val="tx1"/>
                  </a:solidFill>
                  <a:latin typeface="Calibri" panose="020F0502020204030204" pitchFamily="34" charset="0"/>
                  <a:ea typeface="Flavors" panose="02000000000000000000" pitchFamily="2" charset="0"/>
                  <a:cs typeface="Calibri" panose="020F0502020204030204" pitchFamily="34" charset="0"/>
                </a:rPr>
                <a:t>C</a:t>
              </a:r>
            </a:p>
            <a:p>
              <a:pPr algn="ctr">
                <a:defRPr/>
              </a:pPr>
              <a:r>
                <a:rPr lang="en-GB" sz="2100" dirty="0">
                  <a:solidFill>
                    <a:schemeClr val="tx1"/>
                  </a:solidFill>
                  <a:latin typeface="Calibri" panose="020F0502020204030204" pitchFamily="34" charset="0"/>
                  <a:cs typeface="Calibri" panose="020F0502020204030204" pitchFamily="34" charset="0"/>
                </a:rPr>
                <a:t>Kelly Jones</a:t>
              </a:r>
            </a:p>
          </p:txBody>
        </p:sp>
      </p:grpSp>
      <p:sp>
        <p:nvSpPr>
          <p:cNvPr id="3" name="Title 2">
            <a:extLst>
              <a:ext uri="{FF2B5EF4-FFF2-40B4-BE49-F238E27FC236}">
                <a16:creationId xmlns:a16="http://schemas.microsoft.com/office/drawing/2014/main" id="{CC90D852-4581-4A0F-BD88-188440C23295}"/>
              </a:ext>
            </a:extLst>
          </p:cNvPr>
          <p:cNvSpPr>
            <a:spLocks noGrp="1"/>
          </p:cNvSpPr>
          <p:nvPr>
            <p:ph type="title"/>
          </p:nvPr>
        </p:nvSpPr>
        <p:spPr>
          <a:xfrm>
            <a:off x="1691680" y="208247"/>
            <a:ext cx="7022388" cy="994172"/>
          </a:xfrm>
        </p:spPr>
        <p:txBody>
          <a:bodyPr>
            <a:normAutofit/>
          </a:bodyPr>
          <a:lstStyle/>
          <a:p>
            <a:pPr algn="l"/>
            <a:r>
              <a:rPr lang="en-GB" sz="2700" b="1" dirty="0">
                <a:latin typeface="Calibri" panose="020F0502020204030204" pitchFamily="34" charset="0"/>
                <a:cs typeface="Calibri" panose="020F0502020204030204" pitchFamily="34" charset="0"/>
              </a:rPr>
              <a:t>QUESTION 3: WHO IS THIS MALE SINGER?</a:t>
            </a:r>
          </a:p>
        </p:txBody>
      </p:sp>
      <p:pic>
        <p:nvPicPr>
          <p:cNvPr id="9" name="Picture 8">
            <a:extLst>
              <a:ext uri="{FF2B5EF4-FFF2-40B4-BE49-F238E27FC236}">
                <a16:creationId xmlns:a16="http://schemas.microsoft.com/office/drawing/2014/main" id="{85CC8AF1-52F7-4687-AD88-6884C5A47A20}"/>
              </a:ext>
            </a:extLst>
          </p:cNvPr>
          <p:cNvPicPr>
            <a:picLocks noChangeAspect="1"/>
          </p:cNvPicPr>
          <p:nvPr/>
        </p:nvPicPr>
        <p:blipFill>
          <a:blip r:embed="rId2"/>
          <a:stretch>
            <a:fillRect/>
          </a:stretch>
        </p:blipFill>
        <p:spPr>
          <a:xfrm>
            <a:off x="276730" y="1872427"/>
            <a:ext cx="4113193" cy="433821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Picture 2" descr="C:\Users\Tara\AppData\Local\Microsoft\Windows\Temporary Internet Files\Content.IE5\PY2ELMIF\1200px-Green_tick.svg[1].png">
            <a:extLst>
              <a:ext uri="{FF2B5EF4-FFF2-40B4-BE49-F238E27FC236}">
                <a16:creationId xmlns:a16="http://schemas.microsoft.com/office/drawing/2014/main" id="{358A2E49-E8F7-414B-827A-5C61957C5ED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58421" y="3535434"/>
            <a:ext cx="1012203" cy="1012203"/>
          </a:xfrm>
          <a:prstGeom prst="rect">
            <a:avLst/>
          </a:prstGeom>
          <a:noFill/>
          <a:effectLst>
            <a:glow rad="635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274046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6"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80">
                                          <p:stCondLst>
                                            <p:cond delay="0"/>
                                          </p:stCondLst>
                                        </p:cTn>
                                        <p:tgtEl>
                                          <p:spTgt spid="4"/>
                                        </p:tgtEl>
                                      </p:cBhvr>
                                    </p:animEffect>
                                    <p:anim calcmode="lin" valueType="num">
                                      <p:cBhvr>
                                        <p:cTn id="1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9" dur="26">
                                          <p:stCondLst>
                                            <p:cond delay="650"/>
                                          </p:stCondLst>
                                        </p:cTn>
                                        <p:tgtEl>
                                          <p:spTgt spid="4"/>
                                        </p:tgtEl>
                                      </p:cBhvr>
                                      <p:to x="100000" y="60000"/>
                                    </p:animScale>
                                    <p:animScale>
                                      <p:cBhvr>
                                        <p:cTn id="20" dur="166" decel="50000">
                                          <p:stCondLst>
                                            <p:cond delay="676"/>
                                          </p:stCondLst>
                                        </p:cTn>
                                        <p:tgtEl>
                                          <p:spTgt spid="4"/>
                                        </p:tgtEl>
                                      </p:cBhvr>
                                      <p:to x="100000" y="100000"/>
                                    </p:animScale>
                                    <p:animScale>
                                      <p:cBhvr>
                                        <p:cTn id="21" dur="26">
                                          <p:stCondLst>
                                            <p:cond delay="1312"/>
                                          </p:stCondLst>
                                        </p:cTn>
                                        <p:tgtEl>
                                          <p:spTgt spid="4"/>
                                        </p:tgtEl>
                                      </p:cBhvr>
                                      <p:to x="100000" y="80000"/>
                                    </p:animScale>
                                    <p:animScale>
                                      <p:cBhvr>
                                        <p:cTn id="22" dur="166" decel="50000">
                                          <p:stCondLst>
                                            <p:cond delay="1338"/>
                                          </p:stCondLst>
                                        </p:cTn>
                                        <p:tgtEl>
                                          <p:spTgt spid="4"/>
                                        </p:tgtEl>
                                      </p:cBhvr>
                                      <p:to x="100000" y="100000"/>
                                    </p:animScale>
                                    <p:animScale>
                                      <p:cBhvr>
                                        <p:cTn id="23" dur="26">
                                          <p:stCondLst>
                                            <p:cond delay="1642"/>
                                          </p:stCondLst>
                                        </p:cTn>
                                        <p:tgtEl>
                                          <p:spTgt spid="4"/>
                                        </p:tgtEl>
                                      </p:cBhvr>
                                      <p:to x="100000" y="90000"/>
                                    </p:animScale>
                                    <p:animScale>
                                      <p:cBhvr>
                                        <p:cTn id="24" dur="166" decel="50000">
                                          <p:stCondLst>
                                            <p:cond delay="1668"/>
                                          </p:stCondLst>
                                        </p:cTn>
                                        <p:tgtEl>
                                          <p:spTgt spid="4"/>
                                        </p:tgtEl>
                                      </p:cBhvr>
                                      <p:to x="100000" y="100000"/>
                                    </p:animScale>
                                    <p:animScale>
                                      <p:cBhvr>
                                        <p:cTn id="25" dur="26">
                                          <p:stCondLst>
                                            <p:cond delay="1808"/>
                                          </p:stCondLst>
                                        </p:cTn>
                                        <p:tgtEl>
                                          <p:spTgt spid="4"/>
                                        </p:tgtEl>
                                      </p:cBhvr>
                                      <p:to x="100000" y="95000"/>
                                    </p:animScale>
                                    <p:animScale>
                                      <p:cBhvr>
                                        <p:cTn id="26" dur="166" decel="50000">
                                          <p:stCondLst>
                                            <p:cond delay="1834"/>
                                          </p:stCondLst>
                                        </p:cTn>
                                        <p:tgtEl>
                                          <p:spTgt spid="4"/>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CDECD3E-0DC4-4994-9DB1-FB479280FC02}"/>
              </a:ext>
            </a:extLst>
          </p:cNvPr>
          <p:cNvGrpSpPr/>
          <p:nvPr/>
        </p:nvGrpSpPr>
        <p:grpSpPr>
          <a:xfrm>
            <a:off x="4767146" y="1736812"/>
            <a:ext cx="3946922" cy="4680519"/>
            <a:chOff x="6646126" y="1803168"/>
            <a:chExt cx="4565612" cy="3672088"/>
          </a:xfrm>
        </p:grpSpPr>
        <p:sp>
          <p:nvSpPr>
            <p:cNvPr id="6" name="Rectangle 5"/>
            <p:cNvSpPr/>
            <p:nvPr/>
          </p:nvSpPr>
          <p:spPr>
            <a:xfrm>
              <a:off x="6646126" y="1803168"/>
              <a:ext cx="4560849" cy="1037372"/>
            </a:xfrm>
            <a:prstGeom prst="rect">
              <a:avLst/>
            </a:prstGeom>
            <a:solidFill>
              <a:schemeClr val="bg1"/>
            </a:solidFill>
            <a:ln>
              <a:solidFill>
                <a:srgbClr val="69A12B"/>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ctr">
                <a:defRPr/>
              </a:pPr>
              <a:r>
                <a:rPr lang="en-GB" sz="3300" b="1" dirty="0">
                  <a:solidFill>
                    <a:schemeClr val="tx1"/>
                  </a:solidFill>
                  <a:latin typeface="Calibri" panose="020F0502020204030204" pitchFamily="34" charset="0"/>
                  <a:ea typeface="Flavors" panose="02000000000000000000" pitchFamily="2" charset="0"/>
                  <a:cs typeface="Calibri" panose="020F0502020204030204" pitchFamily="34" charset="0"/>
                </a:rPr>
                <a:t>A</a:t>
              </a:r>
            </a:p>
            <a:p>
              <a:pPr algn="ctr">
                <a:defRPr/>
              </a:pPr>
              <a:r>
                <a:rPr lang="en-GB" sz="2100" dirty="0" err="1">
                  <a:solidFill>
                    <a:schemeClr val="tx1"/>
                  </a:solidFill>
                  <a:latin typeface="Calibri" panose="020F0502020204030204" pitchFamily="34" charset="0"/>
                  <a:cs typeface="Calibri" panose="020F0502020204030204" pitchFamily="34" charset="0"/>
                </a:rPr>
                <a:t>Badfinger</a:t>
              </a:r>
              <a:endParaRPr lang="en-GB" sz="2100" dirty="0">
                <a:solidFill>
                  <a:schemeClr val="tx1"/>
                </a:solidFill>
                <a:latin typeface="Calibri" panose="020F0502020204030204" pitchFamily="34" charset="0"/>
                <a:cs typeface="Calibri" panose="020F0502020204030204" pitchFamily="34" charset="0"/>
              </a:endParaRPr>
            </a:p>
          </p:txBody>
        </p:sp>
        <p:sp>
          <p:nvSpPr>
            <p:cNvPr id="8" name="Rectangle 7"/>
            <p:cNvSpPr/>
            <p:nvPr/>
          </p:nvSpPr>
          <p:spPr>
            <a:xfrm>
              <a:off x="6650889" y="3092647"/>
              <a:ext cx="4560849" cy="1037372"/>
            </a:xfrm>
            <a:prstGeom prst="rect">
              <a:avLst/>
            </a:prstGeom>
            <a:solidFill>
              <a:schemeClr val="bg1"/>
            </a:solidFill>
            <a:ln>
              <a:solidFill>
                <a:srgbClr val="69A12B"/>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ctr">
                <a:defRPr/>
              </a:pPr>
              <a:r>
                <a:rPr lang="en-GB" sz="3300" b="1" dirty="0">
                  <a:solidFill>
                    <a:schemeClr val="tx1"/>
                  </a:solidFill>
                  <a:latin typeface="Calibri" panose="020F0502020204030204" pitchFamily="34" charset="0"/>
                  <a:ea typeface="Flavors" panose="02000000000000000000" pitchFamily="2" charset="0"/>
                  <a:cs typeface="Calibri" panose="020F0502020204030204" pitchFamily="34" charset="0"/>
                </a:rPr>
                <a:t>B</a:t>
              </a:r>
            </a:p>
            <a:p>
              <a:pPr algn="ctr">
                <a:defRPr/>
              </a:pPr>
              <a:r>
                <a:rPr lang="en-GB" sz="2100" dirty="0">
                  <a:solidFill>
                    <a:schemeClr val="tx1"/>
                  </a:solidFill>
                  <a:latin typeface="Calibri" panose="020F0502020204030204" pitchFamily="34" charset="0"/>
                  <a:cs typeface="Calibri" panose="020F0502020204030204" pitchFamily="34" charset="0"/>
                </a:rPr>
                <a:t>Catatonia</a:t>
              </a:r>
            </a:p>
          </p:txBody>
        </p:sp>
        <p:sp>
          <p:nvSpPr>
            <p:cNvPr id="11" name="Rectangle 10"/>
            <p:cNvSpPr/>
            <p:nvPr/>
          </p:nvSpPr>
          <p:spPr>
            <a:xfrm>
              <a:off x="6646127" y="4437884"/>
              <a:ext cx="4560849" cy="1037372"/>
            </a:xfrm>
            <a:prstGeom prst="rect">
              <a:avLst/>
            </a:prstGeom>
            <a:solidFill>
              <a:schemeClr val="bg1"/>
            </a:solidFill>
            <a:ln>
              <a:solidFill>
                <a:srgbClr val="69A12B"/>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ctr">
                <a:defRPr/>
              </a:pPr>
              <a:r>
                <a:rPr lang="en-GB" sz="3300" b="1" dirty="0">
                  <a:solidFill>
                    <a:schemeClr val="tx1"/>
                  </a:solidFill>
                  <a:latin typeface="Calibri" panose="020F0502020204030204" pitchFamily="34" charset="0"/>
                  <a:ea typeface="Flavors" panose="02000000000000000000" pitchFamily="2" charset="0"/>
                  <a:cs typeface="Calibri" panose="020F0502020204030204" pitchFamily="34" charset="0"/>
                </a:rPr>
                <a:t>C</a:t>
              </a:r>
            </a:p>
            <a:p>
              <a:pPr algn="ctr">
                <a:defRPr/>
              </a:pPr>
              <a:r>
                <a:rPr lang="en-GB" sz="2100" dirty="0">
                  <a:solidFill>
                    <a:schemeClr val="tx1"/>
                  </a:solidFill>
                  <a:latin typeface="Calibri" panose="020F0502020204030204" pitchFamily="34" charset="0"/>
                  <a:cs typeface="Calibri" panose="020F0502020204030204" pitchFamily="34" charset="0"/>
                </a:rPr>
                <a:t>Manic Street Preachers</a:t>
              </a:r>
            </a:p>
          </p:txBody>
        </p:sp>
      </p:grpSp>
      <p:sp>
        <p:nvSpPr>
          <p:cNvPr id="3" name="Title 2">
            <a:extLst>
              <a:ext uri="{FF2B5EF4-FFF2-40B4-BE49-F238E27FC236}">
                <a16:creationId xmlns:a16="http://schemas.microsoft.com/office/drawing/2014/main" id="{CC90D852-4581-4A0F-BD88-188440C23295}"/>
              </a:ext>
            </a:extLst>
          </p:cNvPr>
          <p:cNvSpPr>
            <a:spLocks noGrp="1"/>
          </p:cNvSpPr>
          <p:nvPr>
            <p:ph type="title"/>
          </p:nvPr>
        </p:nvSpPr>
        <p:spPr>
          <a:xfrm>
            <a:off x="1691680" y="208247"/>
            <a:ext cx="7022388" cy="994172"/>
          </a:xfrm>
        </p:spPr>
        <p:txBody>
          <a:bodyPr>
            <a:normAutofit/>
          </a:bodyPr>
          <a:lstStyle/>
          <a:p>
            <a:pPr algn="l"/>
            <a:r>
              <a:rPr lang="en-GB" sz="2700" b="1" dirty="0">
                <a:latin typeface="Calibri" panose="020F0502020204030204" pitchFamily="34" charset="0"/>
                <a:cs typeface="Calibri" panose="020F0502020204030204" pitchFamily="34" charset="0"/>
              </a:rPr>
              <a:t>QUESTION 4: WHAT IS THE NAME OF THIS BAND?</a:t>
            </a:r>
          </a:p>
        </p:txBody>
      </p:sp>
      <p:pic>
        <p:nvPicPr>
          <p:cNvPr id="9" name="Picture 8">
            <a:extLst>
              <a:ext uri="{FF2B5EF4-FFF2-40B4-BE49-F238E27FC236}">
                <a16:creationId xmlns:a16="http://schemas.microsoft.com/office/drawing/2014/main" id="{351E920C-9A44-4D8F-9E2C-C551D0DF585E}"/>
              </a:ext>
            </a:extLst>
          </p:cNvPr>
          <p:cNvPicPr>
            <a:picLocks noChangeAspect="1"/>
          </p:cNvPicPr>
          <p:nvPr/>
        </p:nvPicPr>
        <p:blipFill>
          <a:blip r:embed="rId2"/>
          <a:stretch>
            <a:fillRect/>
          </a:stretch>
        </p:blipFill>
        <p:spPr>
          <a:xfrm>
            <a:off x="323528" y="1952836"/>
            <a:ext cx="4085163" cy="433773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Picture 2" descr="C:\Users\Tara\AppData\Local\Microsoft\Windows\Temporary Internet Files\Content.IE5\PY2ELMIF\1200px-Green_tick.svg[1].png">
            <a:extLst>
              <a:ext uri="{FF2B5EF4-FFF2-40B4-BE49-F238E27FC236}">
                <a16:creationId xmlns:a16="http://schemas.microsoft.com/office/drawing/2014/main" id="{43E2676B-D17E-402D-8FC8-07C5A5F1001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64438" y="3535434"/>
            <a:ext cx="1012203" cy="1012203"/>
          </a:xfrm>
          <a:prstGeom prst="rect">
            <a:avLst/>
          </a:prstGeom>
          <a:noFill/>
          <a:effectLst>
            <a:glow rad="635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153585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6"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80">
                                          <p:stCondLst>
                                            <p:cond delay="0"/>
                                          </p:stCondLst>
                                        </p:cTn>
                                        <p:tgtEl>
                                          <p:spTgt spid="4"/>
                                        </p:tgtEl>
                                      </p:cBhvr>
                                    </p:animEffect>
                                    <p:anim calcmode="lin" valueType="num">
                                      <p:cBhvr>
                                        <p:cTn id="1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9" dur="26">
                                          <p:stCondLst>
                                            <p:cond delay="650"/>
                                          </p:stCondLst>
                                        </p:cTn>
                                        <p:tgtEl>
                                          <p:spTgt spid="4"/>
                                        </p:tgtEl>
                                      </p:cBhvr>
                                      <p:to x="100000" y="60000"/>
                                    </p:animScale>
                                    <p:animScale>
                                      <p:cBhvr>
                                        <p:cTn id="20" dur="166" decel="50000">
                                          <p:stCondLst>
                                            <p:cond delay="676"/>
                                          </p:stCondLst>
                                        </p:cTn>
                                        <p:tgtEl>
                                          <p:spTgt spid="4"/>
                                        </p:tgtEl>
                                      </p:cBhvr>
                                      <p:to x="100000" y="100000"/>
                                    </p:animScale>
                                    <p:animScale>
                                      <p:cBhvr>
                                        <p:cTn id="21" dur="26">
                                          <p:stCondLst>
                                            <p:cond delay="1312"/>
                                          </p:stCondLst>
                                        </p:cTn>
                                        <p:tgtEl>
                                          <p:spTgt spid="4"/>
                                        </p:tgtEl>
                                      </p:cBhvr>
                                      <p:to x="100000" y="80000"/>
                                    </p:animScale>
                                    <p:animScale>
                                      <p:cBhvr>
                                        <p:cTn id="22" dur="166" decel="50000">
                                          <p:stCondLst>
                                            <p:cond delay="1338"/>
                                          </p:stCondLst>
                                        </p:cTn>
                                        <p:tgtEl>
                                          <p:spTgt spid="4"/>
                                        </p:tgtEl>
                                      </p:cBhvr>
                                      <p:to x="100000" y="100000"/>
                                    </p:animScale>
                                    <p:animScale>
                                      <p:cBhvr>
                                        <p:cTn id="23" dur="26">
                                          <p:stCondLst>
                                            <p:cond delay="1642"/>
                                          </p:stCondLst>
                                        </p:cTn>
                                        <p:tgtEl>
                                          <p:spTgt spid="4"/>
                                        </p:tgtEl>
                                      </p:cBhvr>
                                      <p:to x="100000" y="90000"/>
                                    </p:animScale>
                                    <p:animScale>
                                      <p:cBhvr>
                                        <p:cTn id="24" dur="166" decel="50000">
                                          <p:stCondLst>
                                            <p:cond delay="1668"/>
                                          </p:stCondLst>
                                        </p:cTn>
                                        <p:tgtEl>
                                          <p:spTgt spid="4"/>
                                        </p:tgtEl>
                                      </p:cBhvr>
                                      <p:to x="100000" y="100000"/>
                                    </p:animScale>
                                    <p:animScale>
                                      <p:cBhvr>
                                        <p:cTn id="25" dur="26">
                                          <p:stCondLst>
                                            <p:cond delay="1808"/>
                                          </p:stCondLst>
                                        </p:cTn>
                                        <p:tgtEl>
                                          <p:spTgt spid="4"/>
                                        </p:tgtEl>
                                      </p:cBhvr>
                                      <p:to x="100000" y="95000"/>
                                    </p:animScale>
                                    <p:animScale>
                                      <p:cBhvr>
                                        <p:cTn id="26" dur="166" decel="50000">
                                          <p:stCondLst>
                                            <p:cond delay="1834"/>
                                          </p:stCondLst>
                                        </p:cTn>
                                        <p:tgtEl>
                                          <p:spTgt spid="4"/>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CDECD3E-0DC4-4994-9DB1-FB479280FC02}"/>
              </a:ext>
            </a:extLst>
          </p:cNvPr>
          <p:cNvGrpSpPr/>
          <p:nvPr/>
        </p:nvGrpSpPr>
        <p:grpSpPr>
          <a:xfrm>
            <a:off x="4767146" y="1736812"/>
            <a:ext cx="3946922" cy="4680519"/>
            <a:chOff x="6646126" y="1803168"/>
            <a:chExt cx="4565612" cy="3672088"/>
          </a:xfrm>
        </p:grpSpPr>
        <p:sp>
          <p:nvSpPr>
            <p:cNvPr id="6" name="Rectangle 5"/>
            <p:cNvSpPr/>
            <p:nvPr/>
          </p:nvSpPr>
          <p:spPr>
            <a:xfrm>
              <a:off x="6646126" y="1803168"/>
              <a:ext cx="4560849" cy="1037372"/>
            </a:xfrm>
            <a:prstGeom prst="rect">
              <a:avLst/>
            </a:prstGeom>
            <a:solidFill>
              <a:schemeClr val="bg1"/>
            </a:solidFill>
            <a:ln>
              <a:solidFill>
                <a:srgbClr val="69A12B"/>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ctr">
                <a:defRPr/>
              </a:pPr>
              <a:r>
                <a:rPr lang="en-GB" sz="3300" b="1" dirty="0">
                  <a:solidFill>
                    <a:schemeClr val="tx1"/>
                  </a:solidFill>
                  <a:latin typeface="Calibri" panose="020F0502020204030204" pitchFamily="34" charset="0"/>
                  <a:ea typeface="Flavors" panose="02000000000000000000" pitchFamily="2" charset="0"/>
                  <a:cs typeface="Calibri" panose="020F0502020204030204" pitchFamily="34" charset="0"/>
                </a:rPr>
                <a:t>A</a:t>
              </a:r>
            </a:p>
            <a:p>
              <a:pPr algn="ctr">
                <a:defRPr/>
              </a:pPr>
              <a:r>
                <a:rPr lang="en-GB" sz="2100" dirty="0">
                  <a:solidFill>
                    <a:schemeClr val="tx1"/>
                  </a:solidFill>
                  <a:latin typeface="Calibri" panose="020F0502020204030204" pitchFamily="34" charset="0"/>
                  <a:cs typeface="Calibri" panose="020F0502020204030204" pitchFamily="34" charset="0"/>
                </a:rPr>
                <a:t>Duffy</a:t>
              </a:r>
            </a:p>
          </p:txBody>
        </p:sp>
        <p:sp>
          <p:nvSpPr>
            <p:cNvPr id="8" name="Rectangle 7"/>
            <p:cNvSpPr/>
            <p:nvPr/>
          </p:nvSpPr>
          <p:spPr>
            <a:xfrm>
              <a:off x="6650889" y="3092647"/>
              <a:ext cx="4560849" cy="1037372"/>
            </a:xfrm>
            <a:prstGeom prst="rect">
              <a:avLst/>
            </a:prstGeom>
            <a:solidFill>
              <a:schemeClr val="bg1"/>
            </a:solidFill>
            <a:ln>
              <a:solidFill>
                <a:srgbClr val="69A12B"/>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ctr">
                <a:defRPr/>
              </a:pPr>
              <a:r>
                <a:rPr lang="en-GB" sz="3300" b="1" dirty="0">
                  <a:solidFill>
                    <a:schemeClr val="tx1"/>
                  </a:solidFill>
                  <a:latin typeface="Calibri" panose="020F0502020204030204" pitchFamily="34" charset="0"/>
                  <a:ea typeface="Flavors" panose="02000000000000000000" pitchFamily="2" charset="0"/>
                  <a:cs typeface="Calibri" panose="020F0502020204030204" pitchFamily="34" charset="0"/>
                </a:rPr>
                <a:t>B</a:t>
              </a:r>
            </a:p>
            <a:p>
              <a:pPr algn="ctr">
                <a:defRPr/>
              </a:pPr>
              <a:r>
                <a:rPr lang="en-GB" sz="2100" dirty="0">
                  <a:solidFill>
                    <a:schemeClr val="tx1"/>
                  </a:solidFill>
                  <a:latin typeface="Calibri" panose="020F0502020204030204" pitchFamily="34" charset="0"/>
                  <a:cs typeface="Calibri" panose="020F0502020204030204" pitchFamily="34" charset="0"/>
                </a:rPr>
                <a:t>Shirley Bassey</a:t>
              </a:r>
            </a:p>
          </p:txBody>
        </p:sp>
        <p:sp>
          <p:nvSpPr>
            <p:cNvPr id="11" name="Rectangle 10"/>
            <p:cNvSpPr/>
            <p:nvPr/>
          </p:nvSpPr>
          <p:spPr>
            <a:xfrm>
              <a:off x="6646127" y="4437884"/>
              <a:ext cx="4560849" cy="1037372"/>
            </a:xfrm>
            <a:prstGeom prst="rect">
              <a:avLst/>
            </a:prstGeom>
            <a:solidFill>
              <a:schemeClr val="bg1"/>
            </a:solidFill>
            <a:ln>
              <a:solidFill>
                <a:srgbClr val="69A12B"/>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ctr">
                <a:defRPr/>
              </a:pPr>
              <a:r>
                <a:rPr lang="en-GB" sz="3300" b="1" dirty="0">
                  <a:solidFill>
                    <a:schemeClr val="tx1"/>
                  </a:solidFill>
                  <a:latin typeface="Calibri" panose="020F0502020204030204" pitchFamily="34" charset="0"/>
                  <a:ea typeface="Flavors" panose="02000000000000000000" pitchFamily="2" charset="0"/>
                  <a:cs typeface="Calibri" panose="020F0502020204030204" pitchFamily="34" charset="0"/>
                </a:rPr>
                <a:t>C</a:t>
              </a:r>
            </a:p>
            <a:p>
              <a:pPr algn="ctr">
                <a:defRPr/>
              </a:pPr>
              <a:r>
                <a:rPr lang="en-GB" sz="2100" dirty="0">
                  <a:solidFill>
                    <a:schemeClr val="tx1"/>
                  </a:solidFill>
                  <a:latin typeface="Calibri" panose="020F0502020204030204" pitchFamily="34" charset="0"/>
                  <a:cs typeface="Calibri" panose="020F0502020204030204" pitchFamily="34" charset="0"/>
                </a:rPr>
                <a:t>Marina</a:t>
              </a:r>
            </a:p>
          </p:txBody>
        </p:sp>
      </p:grpSp>
      <p:sp>
        <p:nvSpPr>
          <p:cNvPr id="3" name="Title 2">
            <a:extLst>
              <a:ext uri="{FF2B5EF4-FFF2-40B4-BE49-F238E27FC236}">
                <a16:creationId xmlns:a16="http://schemas.microsoft.com/office/drawing/2014/main" id="{CC90D852-4581-4A0F-BD88-188440C23295}"/>
              </a:ext>
            </a:extLst>
          </p:cNvPr>
          <p:cNvSpPr>
            <a:spLocks noGrp="1"/>
          </p:cNvSpPr>
          <p:nvPr>
            <p:ph type="title"/>
          </p:nvPr>
        </p:nvSpPr>
        <p:spPr>
          <a:xfrm>
            <a:off x="1691680" y="208247"/>
            <a:ext cx="7022388" cy="994172"/>
          </a:xfrm>
        </p:spPr>
        <p:txBody>
          <a:bodyPr>
            <a:normAutofit/>
          </a:bodyPr>
          <a:lstStyle/>
          <a:p>
            <a:pPr algn="l"/>
            <a:r>
              <a:rPr lang="en-GB" sz="2700" b="1" dirty="0">
                <a:latin typeface="Calibri" panose="020F0502020204030204" pitchFamily="34" charset="0"/>
                <a:cs typeface="Calibri" panose="020F0502020204030204" pitchFamily="34" charset="0"/>
              </a:rPr>
              <a:t>QUESTION 5: WHO IS THIS FEMALE SINGER?</a:t>
            </a:r>
          </a:p>
        </p:txBody>
      </p:sp>
      <p:pic>
        <p:nvPicPr>
          <p:cNvPr id="9" name="Picture 8">
            <a:extLst>
              <a:ext uri="{FF2B5EF4-FFF2-40B4-BE49-F238E27FC236}">
                <a16:creationId xmlns:a16="http://schemas.microsoft.com/office/drawing/2014/main" id="{1077E27C-636F-4003-9805-3E216E62B844}"/>
              </a:ext>
            </a:extLst>
          </p:cNvPr>
          <p:cNvPicPr>
            <a:picLocks noChangeAspect="1"/>
          </p:cNvPicPr>
          <p:nvPr/>
        </p:nvPicPr>
        <p:blipFill>
          <a:blip r:embed="rId2"/>
          <a:stretch>
            <a:fillRect/>
          </a:stretch>
        </p:blipFill>
        <p:spPr>
          <a:xfrm>
            <a:off x="290681" y="1916832"/>
            <a:ext cx="4082056" cy="433821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Picture 2" descr="C:\Users\Tara\AppData\Local\Microsoft\Windows\Temporary Internet Files\Content.IE5\PY2ELMIF\1200px-Green_tick.svg[1].png">
            <a:extLst>
              <a:ext uri="{FF2B5EF4-FFF2-40B4-BE49-F238E27FC236}">
                <a16:creationId xmlns:a16="http://schemas.microsoft.com/office/drawing/2014/main" id="{7A485E65-D0F2-4854-AE5C-3EE8678C9D8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58421" y="1791266"/>
            <a:ext cx="1012203" cy="1012203"/>
          </a:xfrm>
          <a:prstGeom prst="rect">
            <a:avLst/>
          </a:prstGeom>
          <a:noFill/>
          <a:effectLst>
            <a:glow rad="635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836324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6"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80">
                                          <p:stCondLst>
                                            <p:cond delay="0"/>
                                          </p:stCondLst>
                                        </p:cTn>
                                        <p:tgtEl>
                                          <p:spTgt spid="4"/>
                                        </p:tgtEl>
                                      </p:cBhvr>
                                    </p:animEffect>
                                    <p:anim calcmode="lin" valueType="num">
                                      <p:cBhvr>
                                        <p:cTn id="1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9" dur="26">
                                          <p:stCondLst>
                                            <p:cond delay="650"/>
                                          </p:stCondLst>
                                        </p:cTn>
                                        <p:tgtEl>
                                          <p:spTgt spid="4"/>
                                        </p:tgtEl>
                                      </p:cBhvr>
                                      <p:to x="100000" y="60000"/>
                                    </p:animScale>
                                    <p:animScale>
                                      <p:cBhvr>
                                        <p:cTn id="20" dur="166" decel="50000">
                                          <p:stCondLst>
                                            <p:cond delay="676"/>
                                          </p:stCondLst>
                                        </p:cTn>
                                        <p:tgtEl>
                                          <p:spTgt spid="4"/>
                                        </p:tgtEl>
                                      </p:cBhvr>
                                      <p:to x="100000" y="100000"/>
                                    </p:animScale>
                                    <p:animScale>
                                      <p:cBhvr>
                                        <p:cTn id="21" dur="26">
                                          <p:stCondLst>
                                            <p:cond delay="1312"/>
                                          </p:stCondLst>
                                        </p:cTn>
                                        <p:tgtEl>
                                          <p:spTgt spid="4"/>
                                        </p:tgtEl>
                                      </p:cBhvr>
                                      <p:to x="100000" y="80000"/>
                                    </p:animScale>
                                    <p:animScale>
                                      <p:cBhvr>
                                        <p:cTn id="22" dur="166" decel="50000">
                                          <p:stCondLst>
                                            <p:cond delay="1338"/>
                                          </p:stCondLst>
                                        </p:cTn>
                                        <p:tgtEl>
                                          <p:spTgt spid="4"/>
                                        </p:tgtEl>
                                      </p:cBhvr>
                                      <p:to x="100000" y="100000"/>
                                    </p:animScale>
                                    <p:animScale>
                                      <p:cBhvr>
                                        <p:cTn id="23" dur="26">
                                          <p:stCondLst>
                                            <p:cond delay="1642"/>
                                          </p:stCondLst>
                                        </p:cTn>
                                        <p:tgtEl>
                                          <p:spTgt spid="4"/>
                                        </p:tgtEl>
                                      </p:cBhvr>
                                      <p:to x="100000" y="90000"/>
                                    </p:animScale>
                                    <p:animScale>
                                      <p:cBhvr>
                                        <p:cTn id="24" dur="166" decel="50000">
                                          <p:stCondLst>
                                            <p:cond delay="1668"/>
                                          </p:stCondLst>
                                        </p:cTn>
                                        <p:tgtEl>
                                          <p:spTgt spid="4"/>
                                        </p:tgtEl>
                                      </p:cBhvr>
                                      <p:to x="100000" y="100000"/>
                                    </p:animScale>
                                    <p:animScale>
                                      <p:cBhvr>
                                        <p:cTn id="25" dur="26">
                                          <p:stCondLst>
                                            <p:cond delay="1808"/>
                                          </p:stCondLst>
                                        </p:cTn>
                                        <p:tgtEl>
                                          <p:spTgt spid="4"/>
                                        </p:tgtEl>
                                      </p:cBhvr>
                                      <p:to x="100000" y="95000"/>
                                    </p:animScale>
                                    <p:animScale>
                                      <p:cBhvr>
                                        <p:cTn id="26" dur="166" decel="50000">
                                          <p:stCondLst>
                                            <p:cond delay="1834"/>
                                          </p:stCondLst>
                                        </p:cTn>
                                        <p:tgtEl>
                                          <p:spTgt spid="4"/>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248FB-3B7F-449B-A5EF-E4B899DF0719}"/>
              </a:ext>
            </a:extLst>
          </p:cNvPr>
          <p:cNvSpPr>
            <a:spLocks noGrp="1"/>
          </p:cNvSpPr>
          <p:nvPr>
            <p:ph type="title"/>
          </p:nvPr>
        </p:nvSpPr>
        <p:spPr>
          <a:xfrm>
            <a:off x="1128446" y="254986"/>
            <a:ext cx="6887108" cy="1143000"/>
          </a:xfrm>
        </p:spPr>
        <p:txBody>
          <a:bodyPr/>
          <a:lstStyle/>
          <a:p>
            <a:r>
              <a:rPr lang="en-GB" b="1" u="sng"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CHOIRS</a:t>
            </a:r>
          </a:p>
        </p:txBody>
      </p:sp>
      <p:sp>
        <p:nvSpPr>
          <p:cNvPr id="3" name="Content Placeholder 2">
            <a:extLst>
              <a:ext uri="{FF2B5EF4-FFF2-40B4-BE49-F238E27FC236}">
                <a16:creationId xmlns:a16="http://schemas.microsoft.com/office/drawing/2014/main" id="{064A0795-1DAF-4DBD-924E-E161A168FFE1}"/>
              </a:ext>
            </a:extLst>
          </p:cNvPr>
          <p:cNvSpPr>
            <a:spLocks noGrp="1"/>
          </p:cNvSpPr>
          <p:nvPr>
            <p:ph idx="1"/>
          </p:nvPr>
        </p:nvSpPr>
        <p:spPr>
          <a:xfrm>
            <a:off x="251520" y="1412776"/>
            <a:ext cx="8640960" cy="5257800"/>
          </a:xfrm>
          <a:solidFill>
            <a:schemeClr val="bg1"/>
          </a:solidFill>
        </p:spPr>
        <p:txBody>
          <a:bodyPr/>
          <a:lstStyle/>
          <a:p>
            <a:pPr algn="just"/>
            <a:r>
              <a:rPr lang="en-GB" sz="2000" dirty="0">
                <a:latin typeface="Calibri" panose="020F0502020204030204" pitchFamily="34" charset="0"/>
                <a:cs typeface="Calibri" panose="020F0502020204030204" pitchFamily="34" charset="0"/>
              </a:rPr>
              <a:t>There are many choir types in Wales but the most famous is the male voice choir. All-male choirs are part of a centuries-old musical tradition in Wales. They emerged in the 19</a:t>
            </a:r>
            <a:r>
              <a:rPr lang="en-GB" sz="2000" baseline="30000" dirty="0">
                <a:latin typeface="Calibri" panose="020F0502020204030204" pitchFamily="34" charset="0"/>
                <a:cs typeface="Calibri" panose="020F0502020204030204" pitchFamily="34" charset="0"/>
              </a:rPr>
              <a:t>th</a:t>
            </a:r>
            <a:r>
              <a:rPr lang="en-GB" sz="2000" dirty="0">
                <a:latin typeface="Calibri" panose="020F0502020204030204" pitchFamily="34" charset="0"/>
                <a:cs typeface="Calibri" panose="020F0502020204030204" pitchFamily="34" charset="0"/>
              </a:rPr>
              <a:t> century out of chapel singing and from the country’s mines, shipyards, factories and docks.</a:t>
            </a:r>
          </a:p>
          <a:p>
            <a:pPr algn="just"/>
            <a:endParaRPr lang="en-GB" sz="2000" dirty="0">
              <a:latin typeface="Calibri" panose="020F0502020204030204" pitchFamily="34" charset="0"/>
              <a:cs typeface="Calibri" panose="020F0502020204030204" pitchFamily="34" charset="0"/>
            </a:endParaRPr>
          </a:p>
          <a:p>
            <a:endParaRPr lang="en-GB" sz="2000" dirty="0">
              <a:latin typeface="Calibri" panose="020F0502020204030204" pitchFamily="34" charset="0"/>
              <a:cs typeface="Calibri" panose="020F0502020204030204" pitchFamily="34" charset="0"/>
            </a:endParaRPr>
          </a:p>
          <a:p>
            <a:endParaRPr lang="en-GB" sz="2000" dirty="0">
              <a:latin typeface="Calibri" panose="020F0502020204030204" pitchFamily="34" charset="0"/>
              <a:cs typeface="Calibri" panose="020F0502020204030204" pitchFamily="34" charset="0"/>
            </a:endParaRPr>
          </a:p>
          <a:p>
            <a:endParaRPr lang="en-GB" sz="2000" dirty="0">
              <a:latin typeface="Calibri" panose="020F0502020204030204" pitchFamily="34" charset="0"/>
              <a:cs typeface="Calibri" panose="020F0502020204030204" pitchFamily="34" charset="0"/>
            </a:endParaRPr>
          </a:p>
          <a:p>
            <a:endParaRPr lang="en-GB" sz="2000" dirty="0">
              <a:latin typeface="Calibri" panose="020F0502020204030204" pitchFamily="34" charset="0"/>
              <a:cs typeface="Calibri" panose="020F0502020204030204" pitchFamily="34" charset="0"/>
            </a:endParaRPr>
          </a:p>
          <a:p>
            <a:endParaRPr lang="en-GB" sz="2000" dirty="0">
              <a:latin typeface="Calibri" panose="020F0502020204030204" pitchFamily="34" charset="0"/>
              <a:cs typeface="Calibri" panose="020F0502020204030204" pitchFamily="34" charset="0"/>
            </a:endParaRPr>
          </a:p>
          <a:p>
            <a:endParaRPr lang="en-GB" sz="2000" dirty="0">
              <a:latin typeface="Calibri" panose="020F0502020204030204" pitchFamily="34" charset="0"/>
              <a:cs typeface="Calibri" panose="020F0502020204030204" pitchFamily="34" charset="0"/>
            </a:endParaRPr>
          </a:p>
          <a:p>
            <a:pPr algn="just"/>
            <a:r>
              <a:rPr lang="en-GB" sz="2000" dirty="0">
                <a:latin typeface="Calibri" panose="020F0502020204030204" pitchFamily="34" charset="0"/>
                <a:cs typeface="Calibri" panose="020F0502020204030204" pitchFamily="34" charset="0"/>
              </a:rPr>
              <a:t>One of the most famous and successfully competitive male voice choirs in Wales is Pontarddulais Male Voice Choir.</a:t>
            </a:r>
          </a:p>
          <a:p>
            <a:pPr marL="0" indent="0" algn="just">
              <a:buNone/>
            </a:pPr>
            <a:r>
              <a:rPr lang="en-GB" sz="2000" dirty="0">
                <a:latin typeface="Calibri" panose="020F0502020204030204" pitchFamily="34" charset="0"/>
                <a:cs typeface="Calibri" panose="020F0502020204030204" pitchFamily="34" charset="0"/>
                <a:hlinkClick r:id="rId3"/>
              </a:rPr>
              <a:t>http://www.pontarddulaismalechoir.com/</a:t>
            </a:r>
            <a:endParaRPr lang="en-GB" sz="2000" dirty="0">
              <a:latin typeface="Calibri" panose="020F0502020204030204" pitchFamily="34" charset="0"/>
              <a:cs typeface="Calibri" panose="020F0502020204030204" pitchFamily="34" charset="0"/>
            </a:endParaRPr>
          </a:p>
          <a:p>
            <a:pPr marL="0" indent="0" algn="just">
              <a:buNone/>
            </a:pPr>
            <a:r>
              <a:rPr lang="en-GB" sz="2000" dirty="0">
                <a:latin typeface="Calibri" panose="020F0502020204030204" pitchFamily="34" charset="0"/>
                <a:cs typeface="Calibri" panose="020F0502020204030204" pitchFamily="34" charset="0"/>
                <a:hlinkClick r:id="rId4"/>
              </a:rPr>
              <a:t>https://www.youtube.com/channel/UCQqnrLicmKpShH3bpwZGfJg</a:t>
            </a:r>
            <a:endParaRPr lang="en-GB" sz="2000" dirty="0">
              <a:latin typeface="Calibri" panose="020F0502020204030204" pitchFamily="34" charset="0"/>
              <a:cs typeface="Calibri" panose="020F0502020204030204" pitchFamily="34" charset="0"/>
            </a:endParaRPr>
          </a:p>
          <a:p>
            <a:pPr marL="0" indent="0" algn="just">
              <a:buNone/>
            </a:pPr>
            <a:endParaRPr lang="en-GB" sz="2000" dirty="0">
              <a:latin typeface="Calibri" panose="020F0502020204030204" pitchFamily="34" charset="0"/>
              <a:cs typeface="Calibri" panose="020F0502020204030204" pitchFamily="34" charset="0"/>
            </a:endParaRPr>
          </a:p>
          <a:p>
            <a:pPr marL="0" indent="0" algn="just">
              <a:buNone/>
            </a:pPr>
            <a:endParaRPr lang="en-GB" sz="2000" dirty="0">
              <a:latin typeface="Calibri" panose="020F0502020204030204" pitchFamily="34" charset="0"/>
              <a:cs typeface="Calibri" panose="020F0502020204030204" pitchFamily="34" charset="0"/>
            </a:endParaRPr>
          </a:p>
          <a:p>
            <a:pPr algn="just"/>
            <a:endParaRPr lang="en-GB" sz="2000" dirty="0">
              <a:latin typeface="Calibri" panose="020F0502020204030204" pitchFamily="34" charset="0"/>
              <a:cs typeface="Calibri" panose="020F0502020204030204" pitchFamily="34" charset="0"/>
            </a:endParaRPr>
          </a:p>
        </p:txBody>
      </p:sp>
      <p:pic>
        <p:nvPicPr>
          <p:cNvPr id="7" name="Online Media 6" title="Pontarddulais Male Choir at The Brangwyn, Swansea - Y Tangnefeddwyr">
            <a:hlinkClick r:id="" action="ppaction://media"/>
            <a:extLst>
              <a:ext uri="{FF2B5EF4-FFF2-40B4-BE49-F238E27FC236}">
                <a16:creationId xmlns:a16="http://schemas.microsoft.com/office/drawing/2014/main" id="{3D94543A-D4A2-4BE0-8339-DABE7A6FEF93}"/>
              </a:ext>
            </a:extLst>
          </p:cNvPr>
          <p:cNvPicPr>
            <a:picLocks noRot="1" noChangeAspect="1"/>
          </p:cNvPicPr>
          <p:nvPr>
            <a:videoFile r:link="rId1"/>
          </p:nvPr>
        </p:nvPicPr>
        <p:blipFill>
          <a:blip r:embed="rId5"/>
          <a:stretch>
            <a:fillRect/>
          </a:stretch>
        </p:blipFill>
        <p:spPr>
          <a:xfrm>
            <a:off x="2388828" y="2780928"/>
            <a:ext cx="4366344" cy="2466984"/>
          </a:xfrm>
          <a:prstGeom prst="snip2DiagRect">
            <a:avLst>
              <a:gd name="adj1" fmla="val 0"/>
              <a:gd name="adj2" fmla="val 6620"/>
            </a:avLst>
          </a:prstGeom>
          <a:ln w="31750" cap="flat">
            <a:gradFill>
              <a:gsLst>
                <a:gs pos="0">
                  <a:srgbClr val="7F7F7F"/>
                </a:gs>
                <a:gs pos="100000">
                  <a:srgbClr val="F2F2F2"/>
                </a:gs>
              </a:gsLst>
              <a:lin ang="2700000" scaled="1"/>
            </a:gradFill>
          </a:ln>
          <a:effectLst>
            <a:glow rad="101600">
              <a:srgbClr val="969696">
                <a:alpha val="40000"/>
              </a:srgbClr>
            </a:glow>
          </a:effectLst>
          <a:scene3d>
            <a:camera prst="orthographicFront"/>
            <a:lightRig rig="twoPt" dir="t"/>
          </a:scene3d>
          <a:sp3d contourW="25400">
            <a:contourClr>
              <a:srgbClr val="262626"/>
            </a:contourClr>
          </a:sp3d>
        </p:spPr>
      </p:pic>
    </p:spTree>
    <p:extLst>
      <p:ext uri="{BB962C8B-B14F-4D97-AF65-F5344CB8AC3E}">
        <p14:creationId xmlns:p14="http://schemas.microsoft.com/office/powerpoint/2010/main" val="40690064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animEffect transition="in" filter="fade">
                                      <p:cBhvr>
                                        <p:cTn id="21" dur="500"/>
                                        <p:tgtEl>
                                          <p:spTgt spid="3">
                                            <p:txEl>
                                              <p:pRg st="8" end="8"/>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9" end="9"/>
                                            </p:txEl>
                                          </p:spTgt>
                                        </p:tgtEl>
                                        <p:attrNameLst>
                                          <p:attrName>style.visibility</p:attrName>
                                        </p:attrNameLst>
                                      </p:cBhvr>
                                      <p:to>
                                        <p:strVal val="visible"/>
                                      </p:to>
                                    </p:set>
                                    <p:animEffect transition="in" filter="fade">
                                      <p:cBhvr>
                                        <p:cTn id="24" dur="500"/>
                                        <p:tgtEl>
                                          <p:spTgt spid="3">
                                            <p:txEl>
                                              <p:pRg st="9" end="9"/>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animEffect transition="in" filter="fade">
                                      <p:cBhvr>
                                        <p:cTn id="29"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0" fill="hold" display="0">
                  <p:stCondLst>
                    <p:cond delay="indefinite"/>
                  </p:stCondLst>
                </p:cTn>
                <p:tgtEl>
                  <p:spTgt spid="7"/>
                </p:tgtEl>
              </p:cMediaNode>
            </p:video>
          </p:childTnLst>
        </p:cTn>
      </p:par>
    </p:tnLst>
    <p:bldLst>
      <p:bldP spid="3" grpId="0" uiExpand="1" build="p"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CDECD3E-0DC4-4994-9DB1-FB479280FC02}"/>
              </a:ext>
            </a:extLst>
          </p:cNvPr>
          <p:cNvGrpSpPr/>
          <p:nvPr/>
        </p:nvGrpSpPr>
        <p:grpSpPr>
          <a:xfrm>
            <a:off x="4767146" y="1736812"/>
            <a:ext cx="3946922" cy="4680519"/>
            <a:chOff x="6646126" y="1803168"/>
            <a:chExt cx="4565612" cy="3672088"/>
          </a:xfrm>
        </p:grpSpPr>
        <p:sp>
          <p:nvSpPr>
            <p:cNvPr id="6" name="Rectangle 5"/>
            <p:cNvSpPr/>
            <p:nvPr/>
          </p:nvSpPr>
          <p:spPr>
            <a:xfrm>
              <a:off x="6646126" y="1803168"/>
              <a:ext cx="4560849" cy="1037372"/>
            </a:xfrm>
            <a:prstGeom prst="rect">
              <a:avLst/>
            </a:prstGeom>
            <a:solidFill>
              <a:schemeClr val="bg1"/>
            </a:solidFill>
            <a:ln>
              <a:solidFill>
                <a:srgbClr val="69A12B"/>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ctr">
                <a:defRPr/>
              </a:pPr>
              <a:r>
                <a:rPr lang="en-GB" sz="3300" b="1" dirty="0">
                  <a:solidFill>
                    <a:schemeClr val="tx1"/>
                  </a:solidFill>
                  <a:latin typeface="Calibri" panose="020F0502020204030204" pitchFamily="34" charset="0"/>
                  <a:ea typeface="Flavors" panose="02000000000000000000" pitchFamily="2" charset="0"/>
                  <a:cs typeface="Calibri" panose="020F0502020204030204" pitchFamily="34" charset="0"/>
                </a:rPr>
                <a:t>A</a:t>
              </a:r>
            </a:p>
            <a:p>
              <a:pPr algn="ctr">
                <a:defRPr/>
              </a:pPr>
              <a:r>
                <a:rPr lang="en-GB" sz="2100" dirty="0">
                  <a:solidFill>
                    <a:schemeClr val="tx1"/>
                  </a:solidFill>
                  <a:latin typeface="Calibri" panose="020F0502020204030204" pitchFamily="34" charset="0"/>
                  <a:cs typeface="Calibri" panose="020F0502020204030204" pitchFamily="34" charset="0"/>
                </a:rPr>
                <a:t>Catfish and the </a:t>
              </a:r>
              <a:r>
                <a:rPr lang="en-GB" sz="2100" dirty="0" err="1">
                  <a:solidFill>
                    <a:schemeClr val="tx1"/>
                  </a:solidFill>
                  <a:latin typeface="Calibri" panose="020F0502020204030204" pitchFamily="34" charset="0"/>
                  <a:cs typeface="Calibri" panose="020F0502020204030204" pitchFamily="34" charset="0"/>
                </a:rPr>
                <a:t>Bottlemen</a:t>
              </a:r>
              <a:endParaRPr lang="en-GB" sz="2100" dirty="0">
                <a:solidFill>
                  <a:schemeClr val="tx1"/>
                </a:solidFill>
                <a:latin typeface="Calibri" panose="020F0502020204030204" pitchFamily="34" charset="0"/>
                <a:cs typeface="Calibri" panose="020F0502020204030204" pitchFamily="34" charset="0"/>
              </a:endParaRPr>
            </a:p>
          </p:txBody>
        </p:sp>
        <p:sp>
          <p:nvSpPr>
            <p:cNvPr id="8" name="Rectangle 7"/>
            <p:cNvSpPr/>
            <p:nvPr/>
          </p:nvSpPr>
          <p:spPr>
            <a:xfrm>
              <a:off x="6650889" y="3092647"/>
              <a:ext cx="4560849" cy="1037372"/>
            </a:xfrm>
            <a:prstGeom prst="rect">
              <a:avLst/>
            </a:prstGeom>
            <a:solidFill>
              <a:schemeClr val="bg1"/>
            </a:solidFill>
            <a:ln>
              <a:solidFill>
                <a:srgbClr val="69A12B"/>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ctr">
                <a:defRPr/>
              </a:pPr>
              <a:r>
                <a:rPr lang="en-GB" sz="3300" b="1" dirty="0">
                  <a:solidFill>
                    <a:schemeClr val="tx1"/>
                  </a:solidFill>
                  <a:latin typeface="Calibri" panose="020F0502020204030204" pitchFamily="34" charset="0"/>
                  <a:ea typeface="Flavors" panose="02000000000000000000" pitchFamily="2" charset="0"/>
                  <a:cs typeface="Calibri" panose="020F0502020204030204" pitchFamily="34" charset="0"/>
                </a:rPr>
                <a:t>B</a:t>
              </a:r>
            </a:p>
            <a:p>
              <a:pPr algn="ctr">
                <a:defRPr/>
              </a:pPr>
              <a:r>
                <a:rPr lang="en-GB" sz="2100" dirty="0">
                  <a:solidFill>
                    <a:schemeClr val="tx1"/>
                  </a:solidFill>
                  <a:latin typeface="Calibri" panose="020F0502020204030204" pitchFamily="34" charset="0"/>
                  <a:cs typeface="Calibri" panose="020F0502020204030204" pitchFamily="34" charset="0"/>
                </a:rPr>
                <a:t>Stereophonics</a:t>
              </a:r>
            </a:p>
          </p:txBody>
        </p:sp>
        <p:sp>
          <p:nvSpPr>
            <p:cNvPr id="11" name="Rectangle 10"/>
            <p:cNvSpPr/>
            <p:nvPr/>
          </p:nvSpPr>
          <p:spPr>
            <a:xfrm>
              <a:off x="6646127" y="4437884"/>
              <a:ext cx="4560849" cy="1037372"/>
            </a:xfrm>
            <a:prstGeom prst="rect">
              <a:avLst/>
            </a:prstGeom>
            <a:solidFill>
              <a:schemeClr val="bg1"/>
            </a:solidFill>
            <a:ln>
              <a:solidFill>
                <a:srgbClr val="69A12B"/>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ctr">
                <a:defRPr/>
              </a:pPr>
              <a:r>
                <a:rPr lang="en-GB" sz="3300" b="1" dirty="0">
                  <a:solidFill>
                    <a:schemeClr val="tx1"/>
                  </a:solidFill>
                  <a:latin typeface="Calibri" panose="020F0502020204030204" pitchFamily="34" charset="0"/>
                  <a:ea typeface="Flavors" panose="02000000000000000000" pitchFamily="2" charset="0"/>
                  <a:cs typeface="Calibri" panose="020F0502020204030204" pitchFamily="34" charset="0"/>
                </a:rPr>
                <a:t>C</a:t>
              </a:r>
            </a:p>
            <a:p>
              <a:pPr algn="ctr">
                <a:defRPr/>
              </a:pPr>
              <a:r>
                <a:rPr lang="en-GB" sz="2100" dirty="0">
                  <a:solidFill>
                    <a:schemeClr val="tx1"/>
                  </a:solidFill>
                  <a:latin typeface="Calibri" panose="020F0502020204030204" pitchFamily="34" charset="0"/>
                  <a:cs typeface="Calibri" panose="020F0502020204030204" pitchFamily="34" charset="0"/>
                </a:rPr>
                <a:t>Manic Street Preachers</a:t>
              </a:r>
            </a:p>
          </p:txBody>
        </p:sp>
      </p:grpSp>
      <p:sp>
        <p:nvSpPr>
          <p:cNvPr id="3" name="Title 2">
            <a:extLst>
              <a:ext uri="{FF2B5EF4-FFF2-40B4-BE49-F238E27FC236}">
                <a16:creationId xmlns:a16="http://schemas.microsoft.com/office/drawing/2014/main" id="{CC90D852-4581-4A0F-BD88-188440C23295}"/>
              </a:ext>
            </a:extLst>
          </p:cNvPr>
          <p:cNvSpPr>
            <a:spLocks noGrp="1"/>
          </p:cNvSpPr>
          <p:nvPr>
            <p:ph type="title"/>
          </p:nvPr>
        </p:nvSpPr>
        <p:spPr>
          <a:xfrm>
            <a:off x="1691680" y="208247"/>
            <a:ext cx="7022388" cy="994172"/>
          </a:xfrm>
        </p:spPr>
        <p:txBody>
          <a:bodyPr>
            <a:normAutofit/>
          </a:bodyPr>
          <a:lstStyle/>
          <a:p>
            <a:pPr algn="l"/>
            <a:r>
              <a:rPr lang="en-GB" sz="2700" b="1" dirty="0">
                <a:latin typeface="Calibri" panose="020F0502020204030204" pitchFamily="34" charset="0"/>
                <a:cs typeface="Calibri" panose="020F0502020204030204" pitchFamily="34" charset="0"/>
              </a:rPr>
              <a:t>QUESTION 6: NAME THE FAMOUS WELSH BAND</a:t>
            </a:r>
          </a:p>
        </p:txBody>
      </p:sp>
      <p:pic>
        <p:nvPicPr>
          <p:cNvPr id="9" name="Picture 8">
            <a:extLst>
              <a:ext uri="{FF2B5EF4-FFF2-40B4-BE49-F238E27FC236}">
                <a16:creationId xmlns:a16="http://schemas.microsoft.com/office/drawing/2014/main" id="{CF01B411-6684-4409-AC93-9347A95117A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0793" r="10793"/>
          <a:stretch/>
        </p:blipFill>
        <p:spPr>
          <a:xfrm>
            <a:off x="259543" y="1872427"/>
            <a:ext cx="4113193" cy="433821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Picture 2" descr="C:\Users\Tara\AppData\Local\Microsoft\Windows\Temporary Internet Files\Content.IE5\PY2ELMIF\1200px-Green_tick.svg[1].png">
            <a:extLst>
              <a:ext uri="{FF2B5EF4-FFF2-40B4-BE49-F238E27FC236}">
                <a16:creationId xmlns:a16="http://schemas.microsoft.com/office/drawing/2014/main" id="{535253A3-7D6B-48E7-B3BE-01D3793F3A0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92159" y="5208869"/>
            <a:ext cx="1012203" cy="1012203"/>
          </a:xfrm>
          <a:prstGeom prst="rect">
            <a:avLst/>
          </a:prstGeom>
          <a:noFill/>
          <a:effectLst>
            <a:glow rad="635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739920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6"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80">
                                          <p:stCondLst>
                                            <p:cond delay="0"/>
                                          </p:stCondLst>
                                        </p:cTn>
                                        <p:tgtEl>
                                          <p:spTgt spid="4"/>
                                        </p:tgtEl>
                                      </p:cBhvr>
                                    </p:animEffect>
                                    <p:anim calcmode="lin" valueType="num">
                                      <p:cBhvr>
                                        <p:cTn id="1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9" dur="26">
                                          <p:stCondLst>
                                            <p:cond delay="650"/>
                                          </p:stCondLst>
                                        </p:cTn>
                                        <p:tgtEl>
                                          <p:spTgt spid="4"/>
                                        </p:tgtEl>
                                      </p:cBhvr>
                                      <p:to x="100000" y="60000"/>
                                    </p:animScale>
                                    <p:animScale>
                                      <p:cBhvr>
                                        <p:cTn id="20" dur="166" decel="50000">
                                          <p:stCondLst>
                                            <p:cond delay="676"/>
                                          </p:stCondLst>
                                        </p:cTn>
                                        <p:tgtEl>
                                          <p:spTgt spid="4"/>
                                        </p:tgtEl>
                                      </p:cBhvr>
                                      <p:to x="100000" y="100000"/>
                                    </p:animScale>
                                    <p:animScale>
                                      <p:cBhvr>
                                        <p:cTn id="21" dur="26">
                                          <p:stCondLst>
                                            <p:cond delay="1312"/>
                                          </p:stCondLst>
                                        </p:cTn>
                                        <p:tgtEl>
                                          <p:spTgt spid="4"/>
                                        </p:tgtEl>
                                      </p:cBhvr>
                                      <p:to x="100000" y="80000"/>
                                    </p:animScale>
                                    <p:animScale>
                                      <p:cBhvr>
                                        <p:cTn id="22" dur="166" decel="50000">
                                          <p:stCondLst>
                                            <p:cond delay="1338"/>
                                          </p:stCondLst>
                                        </p:cTn>
                                        <p:tgtEl>
                                          <p:spTgt spid="4"/>
                                        </p:tgtEl>
                                      </p:cBhvr>
                                      <p:to x="100000" y="100000"/>
                                    </p:animScale>
                                    <p:animScale>
                                      <p:cBhvr>
                                        <p:cTn id="23" dur="26">
                                          <p:stCondLst>
                                            <p:cond delay="1642"/>
                                          </p:stCondLst>
                                        </p:cTn>
                                        <p:tgtEl>
                                          <p:spTgt spid="4"/>
                                        </p:tgtEl>
                                      </p:cBhvr>
                                      <p:to x="100000" y="90000"/>
                                    </p:animScale>
                                    <p:animScale>
                                      <p:cBhvr>
                                        <p:cTn id="24" dur="166" decel="50000">
                                          <p:stCondLst>
                                            <p:cond delay="1668"/>
                                          </p:stCondLst>
                                        </p:cTn>
                                        <p:tgtEl>
                                          <p:spTgt spid="4"/>
                                        </p:tgtEl>
                                      </p:cBhvr>
                                      <p:to x="100000" y="100000"/>
                                    </p:animScale>
                                    <p:animScale>
                                      <p:cBhvr>
                                        <p:cTn id="25" dur="26">
                                          <p:stCondLst>
                                            <p:cond delay="1808"/>
                                          </p:stCondLst>
                                        </p:cTn>
                                        <p:tgtEl>
                                          <p:spTgt spid="4"/>
                                        </p:tgtEl>
                                      </p:cBhvr>
                                      <p:to x="100000" y="95000"/>
                                    </p:animScale>
                                    <p:animScale>
                                      <p:cBhvr>
                                        <p:cTn id="26" dur="166" decel="50000">
                                          <p:stCondLst>
                                            <p:cond delay="1834"/>
                                          </p:stCondLst>
                                        </p:cTn>
                                        <p:tgtEl>
                                          <p:spTgt spid="4"/>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CDECD3E-0DC4-4994-9DB1-FB479280FC02}"/>
              </a:ext>
            </a:extLst>
          </p:cNvPr>
          <p:cNvGrpSpPr/>
          <p:nvPr/>
        </p:nvGrpSpPr>
        <p:grpSpPr>
          <a:xfrm>
            <a:off x="4767146" y="1736812"/>
            <a:ext cx="3946922" cy="4680519"/>
            <a:chOff x="6646126" y="1803168"/>
            <a:chExt cx="4565612" cy="3672088"/>
          </a:xfrm>
        </p:grpSpPr>
        <p:sp>
          <p:nvSpPr>
            <p:cNvPr id="6" name="Rectangle 5"/>
            <p:cNvSpPr/>
            <p:nvPr/>
          </p:nvSpPr>
          <p:spPr>
            <a:xfrm>
              <a:off x="6646126" y="1803168"/>
              <a:ext cx="4560849" cy="1037372"/>
            </a:xfrm>
            <a:prstGeom prst="rect">
              <a:avLst/>
            </a:prstGeom>
            <a:solidFill>
              <a:schemeClr val="bg1"/>
            </a:solidFill>
            <a:ln>
              <a:solidFill>
                <a:srgbClr val="69A12B"/>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ctr">
                <a:defRPr/>
              </a:pPr>
              <a:r>
                <a:rPr lang="en-GB" sz="3300" b="1" dirty="0">
                  <a:solidFill>
                    <a:schemeClr val="tx1"/>
                  </a:solidFill>
                  <a:latin typeface="Calibri" panose="020F0502020204030204" pitchFamily="34" charset="0"/>
                  <a:ea typeface="Flavors" panose="02000000000000000000" pitchFamily="2" charset="0"/>
                  <a:cs typeface="Calibri" panose="020F0502020204030204" pitchFamily="34" charset="0"/>
                </a:rPr>
                <a:t>A</a:t>
              </a:r>
            </a:p>
            <a:p>
              <a:pPr algn="ctr">
                <a:defRPr/>
              </a:pPr>
              <a:r>
                <a:rPr lang="en-GB" sz="2100" dirty="0">
                  <a:solidFill>
                    <a:schemeClr val="tx1"/>
                  </a:solidFill>
                  <a:latin typeface="Calibri" panose="020F0502020204030204" pitchFamily="34" charset="0"/>
                  <a:cs typeface="Calibri" panose="020F0502020204030204" pitchFamily="34" charset="0"/>
                </a:rPr>
                <a:t>Bryn Terfel</a:t>
              </a:r>
            </a:p>
          </p:txBody>
        </p:sp>
        <p:sp>
          <p:nvSpPr>
            <p:cNvPr id="8" name="Rectangle 7"/>
            <p:cNvSpPr/>
            <p:nvPr/>
          </p:nvSpPr>
          <p:spPr>
            <a:xfrm>
              <a:off x="6650889" y="3092647"/>
              <a:ext cx="4560849" cy="1037372"/>
            </a:xfrm>
            <a:prstGeom prst="rect">
              <a:avLst/>
            </a:prstGeom>
            <a:solidFill>
              <a:schemeClr val="bg1"/>
            </a:solidFill>
            <a:ln>
              <a:solidFill>
                <a:srgbClr val="69A12B"/>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ctr">
                <a:defRPr/>
              </a:pPr>
              <a:r>
                <a:rPr lang="en-GB" sz="3300" b="1" dirty="0">
                  <a:solidFill>
                    <a:schemeClr val="tx1"/>
                  </a:solidFill>
                  <a:latin typeface="Calibri" panose="020F0502020204030204" pitchFamily="34" charset="0"/>
                  <a:ea typeface="Flavors" panose="02000000000000000000" pitchFamily="2" charset="0"/>
                  <a:cs typeface="Calibri" panose="020F0502020204030204" pitchFamily="34" charset="0"/>
                </a:rPr>
                <a:t>B</a:t>
              </a:r>
            </a:p>
            <a:p>
              <a:pPr algn="ctr">
                <a:defRPr/>
              </a:pPr>
              <a:r>
                <a:rPr lang="en-GB" sz="2100" dirty="0">
                  <a:solidFill>
                    <a:schemeClr val="tx1"/>
                  </a:solidFill>
                  <a:latin typeface="Calibri" panose="020F0502020204030204" pitchFamily="34" charset="0"/>
                  <a:cs typeface="Calibri" panose="020F0502020204030204" pitchFamily="34" charset="0"/>
                </a:rPr>
                <a:t>Harry Secombe</a:t>
              </a:r>
            </a:p>
          </p:txBody>
        </p:sp>
        <p:sp>
          <p:nvSpPr>
            <p:cNvPr id="11" name="Rectangle 10"/>
            <p:cNvSpPr/>
            <p:nvPr/>
          </p:nvSpPr>
          <p:spPr>
            <a:xfrm>
              <a:off x="6646127" y="4437884"/>
              <a:ext cx="4560849" cy="1037372"/>
            </a:xfrm>
            <a:prstGeom prst="rect">
              <a:avLst/>
            </a:prstGeom>
            <a:solidFill>
              <a:schemeClr val="bg1"/>
            </a:solidFill>
            <a:ln>
              <a:solidFill>
                <a:srgbClr val="69A12B"/>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ctr">
                <a:defRPr/>
              </a:pPr>
              <a:r>
                <a:rPr lang="en-GB" sz="3300" b="1" dirty="0">
                  <a:solidFill>
                    <a:schemeClr val="tx1"/>
                  </a:solidFill>
                  <a:latin typeface="Calibri" panose="020F0502020204030204" pitchFamily="34" charset="0"/>
                  <a:ea typeface="Flavors" panose="02000000000000000000" pitchFamily="2" charset="0"/>
                  <a:cs typeface="Calibri" panose="020F0502020204030204" pitchFamily="34" charset="0"/>
                </a:rPr>
                <a:t>C</a:t>
              </a:r>
            </a:p>
            <a:p>
              <a:pPr algn="ctr">
                <a:defRPr/>
              </a:pPr>
              <a:r>
                <a:rPr lang="en-GB" sz="2100" dirty="0">
                  <a:solidFill>
                    <a:schemeClr val="tx1"/>
                  </a:solidFill>
                  <a:latin typeface="Calibri" panose="020F0502020204030204" pitchFamily="34" charset="0"/>
                  <a:cs typeface="Calibri" panose="020F0502020204030204" pitchFamily="34" charset="0"/>
                </a:rPr>
                <a:t>Aled Jones</a:t>
              </a:r>
            </a:p>
          </p:txBody>
        </p:sp>
      </p:grpSp>
      <p:sp>
        <p:nvSpPr>
          <p:cNvPr id="3" name="Title 2">
            <a:extLst>
              <a:ext uri="{FF2B5EF4-FFF2-40B4-BE49-F238E27FC236}">
                <a16:creationId xmlns:a16="http://schemas.microsoft.com/office/drawing/2014/main" id="{CC90D852-4581-4A0F-BD88-188440C23295}"/>
              </a:ext>
            </a:extLst>
          </p:cNvPr>
          <p:cNvSpPr>
            <a:spLocks noGrp="1"/>
          </p:cNvSpPr>
          <p:nvPr>
            <p:ph type="title"/>
          </p:nvPr>
        </p:nvSpPr>
        <p:spPr>
          <a:xfrm>
            <a:off x="1691680" y="208247"/>
            <a:ext cx="7022388" cy="994172"/>
          </a:xfrm>
        </p:spPr>
        <p:txBody>
          <a:bodyPr>
            <a:normAutofit/>
          </a:bodyPr>
          <a:lstStyle/>
          <a:p>
            <a:pPr algn="l"/>
            <a:r>
              <a:rPr lang="en-GB" sz="2700" b="1" dirty="0">
                <a:latin typeface="Calibri" panose="020F0502020204030204" pitchFamily="34" charset="0"/>
                <a:cs typeface="Calibri" panose="020F0502020204030204" pitchFamily="34" charset="0"/>
              </a:rPr>
              <a:t>QUESTION 7: WHO IS THIS MALE SINGER?</a:t>
            </a:r>
          </a:p>
        </p:txBody>
      </p:sp>
      <p:pic>
        <p:nvPicPr>
          <p:cNvPr id="9" name="Picture 8">
            <a:extLst>
              <a:ext uri="{FF2B5EF4-FFF2-40B4-BE49-F238E27FC236}">
                <a16:creationId xmlns:a16="http://schemas.microsoft.com/office/drawing/2014/main" id="{356E89BB-2CE6-4167-9345-BF1C7383B7A1}"/>
              </a:ext>
            </a:extLst>
          </p:cNvPr>
          <p:cNvPicPr>
            <a:picLocks noChangeAspect="1"/>
          </p:cNvPicPr>
          <p:nvPr/>
        </p:nvPicPr>
        <p:blipFill>
          <a:blip r:embed="rId2"/>
          <a:stretch>
            <a:fillRect/>
          </a:stretch>
        </p:blipFill>
        <p:spPr>
          <a:xfrm>
            <a:off x="292662" y="1872427"/>
            <a:ext cx="4080075" cy="433821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Picture 2" descr="C:\Users\Tara\AppData\Local\Microsoft\Windows\Temporary Internet Files\Content.IE5\PY2ELMIF\1200px-Green_tick.svg[1].png">
            <a:extLst>
              <a:ext uri="{FF2B5EF4-FFF2-40B4-BE49-F238E27FC236}">
                <a16:creationId xmlns:a16="http://schemas.microsoft.com/office/drawing/2014/main" id="{DF1CA35B-A033-426D-A7A5-B035DB1AE1D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58421" y="1856303"/>
            <a:ext cx="1012203" cy="1012203"/>
          </a:xfrm>
          <a:prstGeom prst="rect">
            <a:avLst/>
          </a:prstGeom>
          <a:noFill/>
          <a:effectLst>
            <a:glow rad="635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487556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6"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80">
                                          <p:stCondLst>
                                            <p:cond delay="0"/>
                                          </p:stCondLst>
                                        </p:cTn>
                                        <p:tgtEl>
                                          <p:spTgt spid="4"/>
                                        </p:tgtEl>
                                      </p:cBhvr>
                                    </p:animEffect>
                                    <p:anim calcmode="lin" valueType="num">
                                      <p:cBhvr>
                                        <p:cTn id="1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9" dur="26">
                                          <p:stCondLst>
                                            <p:cond delay="650"/>
                                          </p:stCondLst>
                                        </p:cTn>
                                        <p:tgtEl>
                                          <p:spTgt spid="4"/>
                                        </p:tgtEl>
                                      </p:cBhvr>
                                      <p:to x="100000" y="60000"/>
                                    </p:animScale>
                                    <p:animScale>
                                      <p:cBhvr>
                                        <p:cTn id="20" dur="166" decel="50000">
                                          <p:stCondLst>
                                            <p:cond delay="676"/>
                                          </p:stCondLst>
                                        </p:cTn>
                                        <p:tgtEl>
                                          <p:spTgt spid="4"/>
                                        </p:tgtEl>
                                      </p:cBhvr>
                                      <p:to x="100000" y="100000"/>
                                    </p:animScale>
                                    <p:animScale>
                                      <p:cBhvr>
                                        <p:cTn id="21" dur="26">
                                          <p:stCondLst>
                                            <p:cond delay="1312"/>
                                          </p:stCondLst>
                                        </p:cTn>
                                        <p:tgtEl>
                                          <p:spTgt spid="4"/>
                                        </p:tgtEl>
                                      </p:cBhvr>
                                      <p:to x="100000" y="80000"/>
                                    </p:animScale>
                                    <p:animScale>
                                      <p:cBhvr>
                                        <p:cTn id="22" dur="166" decel="50000">
                                          <p:stCondLst>
                                            <p:cond delay="1338"/>
                                          </p:stCondLst>
                                        </p:cTn>
                                        <p:tgtEl>
                                          <p:spTgt spid="4"/>
                                        </p:tgtEl>
                                      </p:cBhvr>
                                      <p:to x="100000" y="100000"/>
                                    </p:animScale>
                                    <p:animScale>
                                      <p:cBhvr>
                                        <p:cTn id="23" dur="26">
                                          <p:stCondLst>
                                            <p:cond delay="1642"/>
                                          </p:stCondLst>
                                        </p:cTn>
                                        <p:tgtEl>
                                          <p:spTgt spid="4"/>
                                        </p:tgtEl>
                                      </p:cBhvr>
                                      <p:to x="100000" y="90000"/>
                                    </p:animScale>
                                    <p:animScale>
                                      <p:cBhvr>
                                        <p:cTn id="24" dur="166" decel="50000">
                                          <p:stCondLst>
                                            <p:cond delay="1668"/>
                                          </p:stCondLst>
                                        </p:cTn>
                                        <p:tgtEl>
                                          <p:spTgt spid="4"/>
                                        </p:tgtEl>
                                      </p:cBhvr>
                                      <p:to x="100000" y="100000"/>
                                    </p:animScale>
                                    <p:animScale>
                                      <p:cBhvr>
                                        <p:cTn id="25" dur="26">
                                          <p:stCondLst>
                                            <p:cond delay="1808"/>
                                          </p:stCondLst>
                                        </p:cTn>
                                        <p:tgtEl>
                                          <p:spTgt spid="4"/>
                                        </p:tgtEl>
                                      </p:cBhvr>
                                      <p:to x="100000" y="95000"/>
                                    </p:animScale>
                                    <p:animScale>
                                      <p:cBhvr>
                                        <p:cTn id="26" dur="166" decel="50000">
                                          <p:stCondLst>
                                            <p:cond delay="1834"/>
                                          </p:stCondLst>
                                        </p:cTn>
                                        <p:tgtEl>
                                          <p:spTgt spid="4"/>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CDECD3E-0DC4-4994-9DB1-FB479280FC02}"/>
              </a:ext>
            </a:extLst>
          </p:cNvPr>
          <p:cNvGrpSpPr/>
          <p:nvPr/>
        </p:nvGrpSpPr>
        <p:grpSpPr>
          <a:xfrm>
            <a:off x="4767146" y="1736812"/>
            <a:ext cx="3946922" cy="4680519"/>
            <a:chOff x="6646126" y="1803168"/>
            <a:chExt cx="4565612" cy="3672088"/>
          </a:xfrm>
        </p:grpSpPr>
        <p:sp>
          <p:nvSpPr>
            <p:cNvPr id="6" name="Rectangle 5"/>
            <p:cNvSpPr/>
            <p:nvPr/>
          </p:nvSpPr>
          <p:spPr>
            <a:xfrm>
              <a:off x="6646126" y="1803168"/>
              <a:ext cx="4560849" cy="1037372"/>
            </a:xfrm>
            <a:prstGeom prst="rect">
              <a:avLst/>
            </a:prstGeom>
            <a:solidFill>
              <a:schemeClr val="bg1"/>
            </a:solidFill>
            <a:ln>
              <a:solidFill>
                <a:srgbClr val="69A12B"/>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ctr">
                <a:defRPr/>
              </a:pPr>
              <a:r>
                <a:rPr lang="en-GB" sz="3300" b="1" dirty="0">
                  <a:solidFill>
                    <a:schemeClr val="tx1"/>
                  </a:solidFill>
                  <a:latin typeface="Calibri" panose="020F0502020204030204" pitchFamily="34" charset="0"/>
                  <a:ea typeface="Flavors" panose="02000000000000000000" pitchFamily="2" charset="0"/>
                  <a:cs typeface="Calibri" panose="020F0502020204030204" pitchFamily="34" charset="0"/>
                </a:rPr>
                <a:t>A</a:t>
              </a:r>
            </a:p>
            <a:p>
              <a:pPr algn="ctr">
                <a:defRPr/>
              </a:pPr>
              <a:r>
                <a:rPr lang="en-GB" sz="2100" dirty="0">
                  <a:solidFill>
                    <a:schemeClr val="tx1"/>
                  </a:solidFill>
                  <a:latin typeface="Calibri" panose="020F0502020204030204" pitchFamily="34" charset="0"/>
                  <a:cs typeface="Calibri" panose="020F0502020204030204" pitchFamily="34" charset="0"/>
                </a:rPr>
                <a:t>Manic Street Preachers</a:t>
              </a:r>
            </a:p>
          </p:txBody>
        </p:sp>
        <p:sp>
          <p:nvSpPr>
            <p:cNvPr id="8" name="Rectangle 7"/>
            <p:cNvSpPr/>
            <p:nvPr/>
          </p:nvSpPr>
          <p:spPr>
            <a:xfrm>
              <a:off x="6650889" y="3092647"/>
              <a:ext cx="4560849" cy="1037372"/>
            </a:xfrm>
            <a:prstGeom prst="rect">
              <a:avLst/>
            </a:prstGeom>
            <a:solidFill>
              <a:schemeClr val="bg1"/>
            </a:solidFill>
            <a:ln>
              <a:solidFill>
                <a:srgbClr val="69A12B"/>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ctr">
                <a:defRPr/>
              </a:pPr>
              <a:r>
                <a:rPr lang="en-GB" sz="3300" b="1" dirty="0">
                  <a:solidFill>
                    <a:schemeClr val="tx1"/>
                  </a:solidFill>
                  <a:latin typeface="Calibri" panose="020F0502020204030204" pitchFamily="34" charset="0"/>
                  <a:ea typeface="Flavors" panose="02000000000000000000" pitchFamily="2" charset="0"/>
                  <a:cs typeface="Calibri" panose="020F0502020204030204" pitchFamily="34" charset="0"/>
                </a:rPr>
                <a:t>B</a:t>
              </a:r>
            </a:p>
            <a:p>
              <a:pPr algn="ctr">
                <a:defRPr/>
              </a:pPr>
              <a:r>
                <a:rPr lang="en-GB" sz="2100" dirty="0">
                  <a:solidFill>
                    <a:schemeClr val="tx1"/>
                  </a:solidFill>
                  <a:latin typeface="Calibri" panose="020F0502020204030204" pitchFamily="34" charset="0"/>
                  <a:cs typeface="Calibri" panose="020F0502020204030204" pitchFamily="34" charset="0"/>
                </a:rPr>
                <a:t>Stereophonics</a:t>
              </a:r>
            </a:p>
          </p:txBody>
        </p:sp>
        <p:sp>
          <p:nvSpPr>
            <p:cNvPr id="11" name="Rectangle 10"/>
            <p:cNvSpPr/>
            <p:nvPr/>
          </p:nvSpPr>
          <p:spPr>
            <a:xfrm>
              <a:off x="6646127" y="4437884"/>
              <a:ext cx="4560849" cy="1037372"/>
            </a:xfrm>
            <a:prstGeom prst="rect">
              <a:avLst/>
            </a:prstGeom>
            <a:solidFill>
              <a:schemeClr val="bg1"/>
            </a:solidFill>
            <a:ln>
              <a:solidFill>
                <a:srgbClr val="69A12B"/>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ctr">
                <a:defRPr/>
              </a:pPr>
              <a:r>
                <a:rPr lang="en-GB" sz="3300" b="1" dirty="0">
                  <a:solidFill>
                    <a:schemeClr val="tx1"/>
                  </a:solidFill>
                  <a:latin typeface="Calibri" panose="020F0502020204030204" pitchFamily="34" charset="0"/>
                  <a:ea typeface="Flavors" panose="02000000000000000000" pitchFamily="2" charset="0"/>
                  <a:cs typeface="Calibri" panose="020F0502020204030204" pitchFamily="34" charset="0"/>
                </a:rPr>
                <a:t>C</a:t>
              </a:r>
            </a:p>
            <a:p>
              <a:pPr algn="ctr">
                <a:defRPr/>
              </a:pPr>
              <a:r>
                <a:rPr lang="en-GB" sz="2100" dirty="0">
                  <a:solidFill>
                    <a:schemeClr val="tx1"/>
                  </a:solidFill>
                  <a:latin typeface="Calibri" panose="020F0502020204030204" pitchFamily="34" charset="0"/>
                  <a:cs typeface="Calibri" panose="020F0502020204030204" pitchFamily="34" charset="0"/>
                </a:rPr>
                <a:t>Super Furry Animals</a:t>
              </a:r>
            </a:p>
          </p:txBody>
        </p:sp>
      </p:grpSp>
      <p:sp>
        <p:nvSpPr>
          <p:cNvPr id="3" name="Title 2">
            <a:extLst>
              <a:ext uri="{FF2B5EF4-FFF2-40B4-BE49-F238E27FC236}">
                <a16:creationId xmlns:a16="http://schemas.microsoft.com/office/drawing/2014/main" id="{CC90D852-4581-4A0F-BD88-188440C23295}"/>
              </a:ext>
            </a:extLst>
          </p:cNvPr>
          <p:cNvSpPr>
            <a:spLocks noGrp="1"/>
          </p:cNvSpPr>
          <p:nvPr>
            <p:ph type="title"/>
          </p:nvPr>
        </p:nvSpPr>
        <p:spPr>
          <a:xfrm>
            <a:off x="1691680" y="208247"/>
            <a:ext cx="7022388" cy="994172"/>
          </a:xfrm>
        </p:spPr>
        <p:txBody>
          <a:bodyPr>
            <a:normAutofit/>
          </a:bodyPr>
          <a:lstStyle/>
          <a:p>
            <a:pPr algn="l"/>
            <a:r>
              <a:rPr lang="en-GB" sz="2700" b="1" dirty="0">
                <a:latin typeface="Calibri" panose="020F0502020204030204" pitchFamily="34" charset="0"/>
                <a:cs typeface="Calibri" panose="020F0502020204030204" pitchFamily="34" charset="0"/>
              </a:rPr>
              <a:t>QUESTION 8: NAME THIS WELSH BAND</a:t>
            </a:r>
          </a:p>
        </p:txBody>
      </p:sp>
      <p:pic>
        <p:nvPicPr>
          <p:cNvPr id="9" name="Picture 8">
            <a:extLst>
              <a:ext uri="{FF2B5EF4-FFF2-40B4-BE49-F238E27FC236}">
                <a16:creationId xmlns:a16="http://schemas.microsoft.com/office/drawing/2014/main" id="{A3260FD7-D3E5-4D32-A08E-ECD92AA90A58}"/>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8474" r="18474"/>
          <a:stretch/>
        </p:blipFill>
        <p:spPr>
          <a:xfrm>
            <a:off x="290680" y="1916832"/>
            <a:ext cx="4082057" cy="433821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Picture 2" descr="C:\Users\Tara\AppData\Local\Microsoft\Windows\Temporary Internet Files\Content.IE5\PY2ELMIF\1200px-Green_tick.svg[1].png">
            <a:extLst>
              <a:ext uri="{FF2B5EF4-FFF2-40B4-BE49-F238E27FC236}">
                <a16:creationId xmlns:a16="http://schemas.microsoft.com/office/drawing/2014/main" id="{F6B3A501-AFDD-42AF-8CB4-8D990D12FF9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59127" y="3463471"/>
            <a:ext cx="1012203" cy="1012203"/>
          </a:xfrm>
          <a:prstGeom prst="rect">
            <a:avLst/>
          </a:prstGeom>
          <a:noFill/>
          <a:effectLst>
            <a:glow rad="635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050166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6"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80">
                                          <p:stCondLst>
                                            <p:cond delay="0"/>
                                          </p:stCondLst>
                                        </p:cTn>
                                        <p:tgtEl>
                                          <p:spTgt spid="4"/>
                                        </p:tgtEl>
                                      </p:cBhvr>
                                    </p:animEffect>
                                    <p:anim calcmode="lin" valueType="num">
                                      <p:cBhvr>
                                        <p:cTn id="1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9" dur="26">
                                          <p:stCondLst>
                                            <p:cond delay="650"/>
                                          </p:stCondLst>
                                        </p:cTn>
                                        <p:tgtEl>
                                          <p:spTgt spid="4"/>
                                        </p:tgtEl>
                                      </p:cBhvr>
                                      <p:to x="100000" y="60000"/>
                                    </p:animScale>
                                    <p:animScale>
                                      <p:cBhvr>
                                        <p:cTn id="20" dur="166" decel="50000">
                                          <p:stCondLst>
                                            <p:cond delay="676"/>
                                          </p:stCondLst>
                                        </p:cTn>
                                        <p:tgtEl>
                                          <p:spTgt spid="4"/>
                                        </p:tgtEl>
                                      </p:cBhvr>
                                      <p:to x="100000" y="100000"/>
                                    </p:animScale>
                                    <p:animScale>
                                      <p:cBhvr>
                                        <p:cTn id="21" dur="26">
                                          <p:stCondLst>
                                            <p:cond delay="1312"/>
                                          </p:stCondLst>
                                        </p:cTn>
                                        <p:tgtEl>
                                          <p:spTgt spid="4"/>
                                        </p:tgtEl>
                                      </p:cBhvr>
                                      <p:to x="100000" y="80000"/>
                                    </p:animScale>
                                    <p:animScale>
                                      <p:cBhvr>
                                        <p:cTn id="22" dur="166" decel="50000">
                                          <p:stCondLst>
                                            <p:cond delay="1338"/>
                                          </p:stCondLst>
                                        </p:cTn>
                                        <p:tgtEl>
                                          <p:spTgt spid="4"/>
                                        </p:tgtEl>
                                      </p:cBhvr>
                                      <p:to x="100000" y="100000"/>
                                    </p:animScale>
                                    <p:animScale>
                                      <p:cBhvr>
                                        <p:cTn id="23" dur="26">
                                          <p:stCondLst>
                                            <p:cond delay="1642"/>
                                          </p:stCondLst>
                                        </p:cTn>
                                        <p:tgtEl>
                                          <p:spTgt spid="4"/>
                                        </p:tgtEl>
                                      </p:cBhvr>
                                      <p:to x="100000" y="90000"/>
                                    </p:animScale>
                                    <p:animScale>
                                      <p:cBhvr>
                                        <p:cTn id="24" dur="166" decel="50000">
                                          <p:stCondLst>
                                            <p:cond delay="1668"/>
                                          </p:stCondLst>
                                        </p:cTn>
                                        <p:tgtEl>
                                          <p:spTgt spid="4"/>
                                        </p:tgtEl>
                                      </p:cBhvr>
                                      <p:to x="100000" y="100000"/>
                                    </p:animScale>
                                    <p:animScale>
                                      <p:cBhvr>
                                        <p:cTn id="25" dur="26">
                                          <p:stCondLst>
                                            <p:cond delay="1808"/>
                                          </p:stCondLst>
                                        </p:cTn>
                                        <p:tgtEl>
                                          <p:spTgt spid="4"/>
                                        </p:tgtEl>
                                      </p:cBhvr>
                                      <p:to x="100000" y="95000"/>
                                    </p:animScale>
                                    <p:animScale>
                                      <p:cBhvr>
                                        <p:cTn id="26" dur="166" decel="50000">
                                          <p:stCondLst>
                                            <p:cond delay="1834"/>
                                          </p:stCondLst>
                                        </p:cTn>
                                        <p:tgtEl>
                                          <p:spTgt spid="4"/>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CDECD3E-0DC4-4994-9DB1-FB479280FC02}"/>
              </a:ext>
            </a:extLst>
          </p:cNvPr>
          <p:cNvGrpSpPr/>
          <p:nvPr/>
        </p:nvGrpSpPr>
        <p:grpSpPr>
          <a:xfrm>
            <a:off x="4767146" y="1736812"/>
            <a:ext cx="3946922" cy="4680519"/>
            <a:chOff x="6646126" y="1803168"/>
            <a:chExt cx="4565612" cy="3672088"/>
          </a:xfrm>
        </p:grpSpPr>
        <p:sp>
          <p:nvSpPr>
            <p:cNvPr id="6" name="Rectangle 5"/>
            <p:cNvSpPr/>
            <p:nvPr/>
          </p:nvSpPr>
          <p:spPr>
            <a:xfrm>
              <a:off x="6646126" y="1803168"/>
              <a:ext cx="4560849" cy="1037372"/>
            </a:xfrm>
            <a:prstGeom prst="rect">
              <a:avLst/>
            </a:prstGeom>
            <a:solidFill>
              <a:schemeClr val="bg1"/>
            </a:solidFill>
            <a:ln>
              <a:solidFill>
                <a:srgbClr val="69A12B"/>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ctr">
                <a:defRPr/>
              </a:pPr>
              <a:r>
                <a:rPr lang="en-GB" sz="3300" b="1" dirty="0">
                  <a:solidFill>
                    <a:schemeClr val="tx1"/>
                  </a:solidFill>
                  <a:latin typeface="Calibri" panose="020F0502020204030204" pitchFamily="34" charset="0"/>
                  <a:ea typeface="Flavors" panose="02000000000000000000" pitchFamily="2" charset="0"/>
                  <a:cs typeface="Calibri" panose="020F0502020204030204" pitchFamily="34" charset="0"/>
                </a:rPr>
                <a:t>A</a:t>
              </a:r>
            </a:p>
            <a:p>
              <a:pPr algn="ctr">
                <a:defRPr/>
              </a:pPr>
              <a:r>
                <a:rPr lang="en-GB" sz="2100" dirty="0">
                  <a:solidFill>
                    <a:schemeClr val="tx1"/>
                  </a:solidFill>
                  <a:latin typeface="Calibri" panose="020F0502020204030204" pitchFamily="34" charset="0"/>
                  <a:cs typeface="Calibri" panose="020F0502020204030204" pitchFamily="34" charset="0"/>
                </a:rPr>
                <a:t>Bryn Terfel</a:t>
              </a:r>
            </a:p>
          </p:txBody>
        </p:sp>
        <p:sp>
          <p:nvSpPr>
            <p:cNvPr id="8" name="Rectangle 7"/>
            <p:cNvSpPr/>
            <p:nvPr/>
          </p:nvSpPr>
          <p:spPr>
            <a:xfrm>
              <a:off x="6650889" y="3092647"/>
              <a:ext cx="4560849" cy="1037372"/>
            </a:xfrm>
            <a:prstGeom prst="rect">
              <a:avLst/>
            </a:prstGeom>
            <a:solidFill>
              <a:schemeClr val="bg1"/>
            </a:solidFill>
            <a:ln>
              <a:solidFill>
                <a:srgbClr val="69A12B"/>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ctr">
                <a:defRPr/>
              </a:pPr>
              <a:r>
                <a:rPr lang="en-GB" sz="3300" b="1" dirty="0">
                  <a:solidFill>
                    <a:schemeClr val="tx1"/>
                  </a:solidFill>
                  <a:latin typeface="Calibri" panose="020F0502020204030204" pitchFamily="34" charset="0"/>
                  <a:ea typeface="Flavors" panose="02000000000000000000" pitchFamily="2" charset="0"/>
                  <a:cs typeface="Calibri" panose="020F0502020204030204" pitchFamily="34" charset="0"/>
                </a:rPr>
                <a:t>B</a:t>
              </a:r>
            </a:p>
            <a:p>
              <a:pPr algn="ctr">
                <a:defRPr/>
              </a:pPr>
              <a:r>
                <a:rPr lang="en-GB" sz="2100" dirty="0" err="1">
                  <a:solidFill>
                    <a:schemeClr val="tx1"/>
                  </a:solidFill>
                  <a:latin typeface="Calibri" panose="020F0502020204030204" pitchFamily="34" charset="0"/>
                  <a:cs typeface="Calibri" panose="020F0502020204030204" pitchFamily="34" charset="0"/>
                </a:rPr>
                <a:t>Shakin</a:t>
              </a:r>
              <a:r>
                <a:rPr lang="en-GB" sz="2100" dirty="0">
                  <a:solidFill>
                    <a:schemeClr val="tx1"/>
                  </a:solidFill>
                  <a:latin typeface="Calibri" panose="020F0502020204030204" pitchFamily="34" charset="0"/>
                  <a:cs typeface="Calibri" panose="020F0502020204030204" pitchFamily="34" charset="0"/>
                </a:rPr>
                <a:t>’ Stevens</a:t>
              </a:r>
            </a:p>
          </p:txBody>
        </p:sp>
        <p:sp>
          <p:nvSpPr>
            <p:cNvPr id="11" name="Rectangle 10"/>
            <p:cNvSpPr/>
            <p:nvPr/>
          </p:nvSpPr>
          <p:spPr>
            <a:xfrm>
              <a:off x="6646127" y="4437884"/>
              <a:ext cx="4560849" cy="1037372"/>
            </a:xfrm>
            <a:prstGeom prst="rect">
              <a:avLst/>
            </a:prstGeom>
            <a:solidFill>
              <a:schemeClr val="bg1"/>
            </a:solidFill>
            <a:ln>
              <a:solidFill>
                <a:srgbClr val="69A12B"/>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ctr">
                <a:defRPr/>
              </a:pPr>
              <a:r>
                <a:rPr lang="en-GB" sz="3300" b="1" dirty="0">
                  <a:solidFill>
                    <a:schemeClr val="tx1"/>
                  </a:solidFill>
                  <a:latin typeface="Calibri" panose="020F0502020204030204" pitchFamily="34" charset="0"/>
                  <a:ea typeface="Flavors" panose="02000000000000000000" pitchFamily="2" charset="0"/>
                  <a:cs typeface="Calibri" panose="020F0502020204030204" pitchFamily="34" charset="0"/>
                </a:rPr>
                <a:t>C</a:t>
              </a:r>
            </a:p>
            <a:p>
              <a:pPr algn="ctr">
                <a:defRPr/>
              </a:pPr>
              <a:r>
                <a:rPr lang="en-GB" sz="2100" dirty="0">
                  <a:solidFill>
                    <a:schemeClr val="tx1"/>
                  </a:solidFill>
                  <a:latin typeface="Calibri" panose="020F0502020204030204" pitchFamily="34" charset="0"/>
                  <a:cs typeface="Calibri" panose="020F0502020204030204" pitchFamily="34" charset="0"/>
                </a:rPr>
                <a:t>Aled Jones</a:t>
              </a:r>
            </a:p>
          </p:txBody>
        </p:sp>
      </p:grpSp>
      <p:sp>
        <p:nvSpPr>
          <p:cNvPr id="3" name="Title 2">
            <a:extLst>
              <a:ext uri="{FF2B5EF4-FFF2-40B4-BE49-F238E27FC236}">
                <a16:creationId xmlns:a16="http://schemas.microsoft.com/office/drawing/2014/main" id="{CC90D852-4581-4A0F-BD88-188440C23295}"/>
              </a:ext>
            </a:extLst>
          </p:cNvPr>
          <p:cNvSpPr>
            <a:spLocks noGrp="1"/>
          </p:cNvSpPr>
          <p:nvPr>
            <p:ph type="title"/>
          </p:nvPr>
        </p:nvSpPr>
        <p:spPr>
          <a:xfrm>
            <a:off x="1691680" y="208247"/>
            <a:ext cx="7022388" cy="994172"/>
          </a:xfrm>
        </p:spPr>
        <p:txBody>
          <a:bodyPr>
            <a:normAutofit/>
          </a:bodyPr>
          <a:lstStyle/>
          <a:p>
            <a:pPr algn="l"/>
            <a:r>
              <a:rPr lang="en-GB" sz="2700" b="1" dirty="0">
                <a:latin typeface="Calibri" panose="020F0502020204030204" pitchFamily="34" charset="0"/>
                <a:cs typeface="Calibri" panose="020F0502020204030204" pitchFamily="34" charset="0"/>
              </a:rPr>
              <a:t>QUESTION 9: WHO IS THIS MALE SINGER?</a:t>
            </a:r>
          </a:p>
        </p:txBody>
      </p:sp>
      <p:pic>
        <p:nvPicPr>
          <p:cNvPr id="9" name="Picture 8">
            <a:extLst>
              <a:ext uri="{FF2B5EF4-FFF2-40B4-BE49-F238E27FC236}">
                <a16:creationId xmlns:a16="http://schemas.microsoft.com/office/drawing/2014/main" id="{50337BE2-A6CC-444D-9DFA-24C935FC77CB}"/>
              </a:ext>
            </a:extLst>
          </p:cNvPr>
          <p:cNvPicPr>
            <a:picLocks noChangeAspect="1"/>
          </p:cNvPicPr>
          <p:nvPr/>
        </p:nvPicPr>
        <p:blipFill>
          <a:blip r:embed="rId2"/>
          <a:stretch>
            <a:fillRect/>
          </a:stretch>
        </p:blipFill>
        <p:spPr>
          <a:xfrm>
            <a:off x="333486" y="1872427"/>
            <a:ext cx="4039251" cy="433821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Picture 2" descr="C:\Users\Tara\AppData\Local\Microsoft\Windows\Temporary Internet Files\Content.IE5\PY2ELMIF\1200px-Green_tick.svg[1].png">
            <a:extLst>
              <a:ext uri="{FF2B5EF4-FFF2-40B4-BE49-F238E27FC236}">
                <a16:creationId xmlns:a16="http://schemas.microsoft.com/office/drawing/2014/main" id="{7C9790F6-96F2-477E-885E-B91FAA48C54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58421" y="5186284"/>
            <a:ext cx="1012203" cy="1012203"/>
          </a:xfrm>
          <a:prstGeom prst="rect">
            <a:avLst/>
          </a:prstGeom>
          <a:noFill/>
          <a:effectLst>
            <a:glow rad="635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150810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6"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80">
                                          <p:stCondLst>
                                            <p:cond delay="0"/>
                                          </p:stCondLst>
                                        </p:cTn>
                                        <p:tgtEl>
                                          <p:spTgt spid="4"/>
                                        </p:tgtEl>
                                      </p:cBhvr>
                                    </p:animEffect>
                                    <p:anim calcmode="lin" valueType="num">
                                      <p:cBhvr>
                                        <p:cTn id="1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9" dur="26">
                                          <p:stCondLst>
                                            <p:cond delay="650"/>
                                          </p:stCondLst>
                                        </p:cTn>
                                        <p:tgtEl>
                                          <p:spTgt spid="4"/>
                                        </p:tgtEl>
                                      </p:cBhvr>
                                      <p:to x="100000" y="60000"/>
                                    </p:animScale>
                                    <p:animScale>
                                      <p:cBhvr>
                                        <p:cTn id="20" dur="166" decel="50000">
                                          <p:stCondLst>
                                            <p:cond delay="676"/>
                                          </p:stCondLst>
                                        </p:cTn>
                                        <p:tgtEl>
                                          <p:spTgt spid="4"/>
                                        </p:tgtEl>
                                      </p:cBhvr>
                                      <p:to x="100000" y="100000"/>
                                    </p:animScale>
                                    <p:animScale>
                                      <p:cBhvr>
                                        <p:cTn id="21" dur="26">
                                          <p:stCondLst>
                                            <p:cond delay="1312"/>
                                          </p:stCondLst>
                                        </p:cTn>
                                        <p:tgtEl>
                                          <p:spTgt spid="4"/>
                                        </p:tgtEl>
                                      </p:cBhvr>
                                      <p:to x="100000" y="80000"/>
                                    </p:animScale>
                                    <p:animScale>
                                      <p:cBhvr>
                                        <p:cTn id="22" dur="166" decel="50000">
                                          <p:stCondLst>
                                            <p:cond delay="1338"/>
                                          </p:stCondLst>
                                        </p:cTn>
                                        <p:tgtEl>
                                          <p:spTgt spid="4"/>
                                        </p:tgtEl>
                                      </p:cBhvr>
                                      <p:to x="100000" y="100000"/>
                                    </p:animScale>
                                    <p:animScale>
                                      <p:cBhvr>
                                        <p:cTn id="23" dur="26">
                                          <p:stCondLst>
                                            <p:cond delay="1642"/>
                                          </p:stCondLst>
                                        </p:cTn>
                                        <p:tgtEl>
                                          <p:spTgt spid="4"/>
                                        </p:tgtEl>
                                      </p:cBhvr>
                                      <p:to x="100000" y="90000"/>
                                    </p:animScale>
                                    <p:animScale>
                                      <p:cBhvr>
                                        <p:cTn id="24" dur="166" decel="50000">
                                          <p:stCondLst>
                                            <p:cond delay="1668"/>
                                          </p:stCondLst>
                                        </p:cTn>
                                        <p:tgtEl>
                                          <p:spTgt spid="4"/>
                                        </p:tgtEl>
                                      </p:cBhvr>
                                      <p:to x="100000" y="100000"/>
                                    </p:animScale>
                                    <p:animScale>
                                      <p:cBhvr>
                                        <p:cTn id="25" dur="26">
                                          <p:stCondLst>
                                            <p:cond delay="1808"/>
                                          </p:stCondLst>
                                        </p:cTn>
                                        <p:tgtEl>
                                          <p:spTgt spid="4"/>
                                        </p:tgtEl>
                                      </p:cBhvr>
                                      <p:to x="100000" y="95000"/>
                                    </p:animScale>
                                    <p:animScale>
                                      <p:cBhvr>
                                        <p:cTn id="26" dur="166" decel="50000">
                                          <p:stCondLst>
                                            <p:cond delay="1834"/>
                                          </p:stCondLst>
                                        </p:cTn>
                                        <p:tgtEl>
                                          <p:spTgt spid="4"/>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CDECD3E-0DC4-4994-9DB1-FB479280FC02}"/>
              </a:ext>
            </a:extLst>
          </p:cNvPr>
          <p:cNvGrpSpPr/>
          <p:nvPr/>
        </p:nvGrpSpPr>
        <p:grpSpPr>
          <a:xfrm>
            <a:off x="4767146" y="1736812"/>
            <a:ext cx="3946922" cy="4680519"/>
            <a:chOff x="6646126" y="1803168"/>
            <a:chExt cx="4565612" cy="3672088"/>
          </a:xfrm>
        </p:grpSpPr>
        <p:sp>
          <p:nvSpPr>
            <p:cNvPr id="6" name="Rectangle 5"/>
            <p:cNvSpPr/>
            <p:nvPr/>
          </p:nvSpPr>
          <p:spPr>
            <a:xfrm>
              <a:off x="6646126" y="1803168"/>
              <a:ext cx="4560849" cy="1037372"/>
            </a:xfrm>
            <a:prstGeom prst="rect">
              <a:avLst/>
            </a:prstGeom>
            <a:solidFill>
              <a:schemeClr val="bg1"/>
            </a:solidFill>
            <a:ln>
              <a:solidFill>
                <a:srgbClr val="69A12B"/>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ctr">
                <a:defRPr/>
              </a:pPr>
              <a:r>
                <a:rPr lang="en-GB" sz="3300" b="1" dirty="0">
                  <a:solidFill>
                    <a:schemeClr val="tx1"/>
                  </a:solidFill>
                  <a:latin typeface="Calibri" panose="020F0502020204030204" pitchFamily="34" charset="0"/>
                  <a:ea typeface="Flavors" panose="02000000000000000000" pitchFamily="2" charset="0"/>
                  <a:cs typeface="Calibri" panose="020F0502020204030204" pitchFamily="34" charset="0"/>
                </a:rPr>
                <a:t>A</a:t>
              </a:r>
            </a:p>
            <a:p>
              <a:pPr algn="ctr">
                <a:defRPr/>
              </a:pPr>
              <a:r>
                <a:rPr lang="en-GB" sz="2100" dirty="0">
                  <a:solidFill>
                    <a:schemeClr val="tx1"/>
                  </a:solidFill>
                  <a:latin typeface="Calibri" panose="020F0502020204030204" pitchFamily="34" charset="0"/>
                  <a:cs typeface="Calibri" panose="020F0502020204030204" pitchFamily="34" charset="0"/>
                </a:rPr>
                <a:t>Shirley Bassey</a:t>
              </a:r>
            </a:p>
          </p:txBody>
        </p:sp>
        <p:sp>
          <p:nvSpPr>
            <p:cNvPr id="8" name="Rectangle 7"/>
            <p:cNvSpPr/>
            <p:nvPr/>
          </p:nvSpPr>
          <p:spPr>
            <a:xfrm>
              <a:off x="6650889" y="3092647"/>
              <a:ext cx="4560849" cy="1037372"/>
            </a:xfrm>
            <a:prstGeom prst="rect">
              <a:avLst/>
            </a:prstGeom>
            <a:solidFill>
              <a:schemeClr val="bg1"/>
            </a:solidFill>
            <a:ln>
              <a:solidFill>
                <a:srgbClr val="69A12B"/>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ctr">
                <a:defRPr/>
              </a:pPr>
              <a:r>
                <a:rPr lang="en-GB" sz="3300" b="1" dirty="0">
                  <a:solidFill>
                    <a:schemeClr val="tx1"/>
                  </a:solidFill>
                  <a:latin typeface="Calibri" panose="020F0502020204030204" pitchFamily="34" charset="0"/>
                  <a:ea typeface="Flavors" panose="02000000000000000000" pitchFamily="2" charset="0"/>
                  <a:cs typeface="Calibri" panose="020F0502020204030204" pitchFamily="34" charset="0"/>
                </a:rPr>
                <a:t>B</a:t>
              </a:r>
            </a:p>
            <a:p>
              <a:pPr algn="ctr">
                <a:defRPr/>
              </a:pPr>
              <a:r>
                <a:rPr lang="en-GB" sz="2100" dirty="0">
                  <a:solidFill>
                    <a:schemeClr val="tx1"/>
                  </a:solidFill>
                  <a:latin typeface="Calibri" panose="020F0502020204030204" pitchFamily="34" charset="0"/>
                  <a:cs typeface="Calibri" panose="020F0502020204030204" pitchFamily="34" charset="0"/>
                </a:rPr>
                <a:t>Bonnie Tyler</a:t>
              </a:r>
            </a:p>
          </p:txBody>
        </p:sp>
        <p:sp>
          <p:nvSpPr>
            <p:cNvPr id="11" name="Rectangle 10"/>
            <p:cNvSpPr/>
            <p:nvPr/>
          </p:nvSpPr>
          <p:spPr>
            <a:xfrm>
              <a:off x="6646127" y="4437884"/>
              <a:ext cx="4560849" cy="1037372"/>
            </a:xfrm>
            <a:prstGeom prst="rect">
              <a:avLst/>
            </a:prstGeom>
            <a:solidFill>
              <a:schemeClr val="bg1"/>
            </a:solidFill>
            <a:ln>
              <a:solidFill>
                <a:srgbClr val="69A12B"/>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ctr">
                <a:defRPr/>
              </a:pPr>
              <a:r>
                <a:rPr lang="en-GB" sz="3300" b="1" dirty="0">
                  <a:solidFill>
                    <a:schemeClr val="tx1"/>
                  </a:solidFill>
                  <a:latin typeface="Calibri" panose="020F0502020204030204" pitchFamily="34" charset="0"/>
                  <a:ea typeface="Flavors" panose="02000000000000000000" pitchFamily="2" charset="0"/>
                  <a:cs typeface="Calibri" panose="020F0502020204030204" pitchFamily="34" charset="0"/>
                </a:rPr>
                <a:t>C</a:t>
              </a:r>
            </a:p>
            <a:p>
              <a:pPr algn="ctr">
                <a:defRPr/>
              </a:pPr>
              <a:r>
                <a:rPr lang="en-GB" sz="2100" dirty="0">
                  <a:solidFill>
                    <a:schemeClr val="tx1"/>
                  </a:solidFill>
                  <a:latin typeface="Calibri" panose="020F0502020204030204" pitchFamily="34" charset="0"/>
                  <a:cs typeface="Calibri" panose="020F0502020204030204" pitchFamily="34" charset="0"/>
                </a:rPr>
                <a:t>Katherine Jenkins</a:t>
              </a:r>
            </a:p>
          </p:txBody>
        </p:sp>
      </p:grpSp>
      <p:sp>
        <p:nvSpPr>
          <p:cNvPr id="3" name="Title 2">
            <a:extLst>
              <a:ext uri="{FF2B5EF4-FFF2-40B4-BE49-F238E27FC236}">
                <a16:creationId xmlns:a16="http://schemas.microsoft.com/office/drawing/2014/main" id="{CC90D852-4581-4A0F-BD88-188440C23295}"/>
              </a:ext>
            </a:extLst>
          </p:cNvPr>
          <p:cNvSpPr>
            <a:spLocks noGrp="1"/>
          </p:cNvSpPr>
          <p:nvPr>
            <p:ph type="title"/>
          </p:nvPr>
        </p:nvSpPr>
        <p:spPr>
          <a:xfrm>
            <a:off x="1691680" y="208247"/>
            <a:ext cx="7022388" cy="994172"/>
          </a:xfrm>
        </p:spPr>
        <p:txBody>
          <a:bodyPr>
            <a:normAutofit/>
          </a:bodyPr>
          <a:lstStyle/>
          <a:p>
            <a:pPr algn="l"/>
            <a:r>
              <a:rPr lang="en-GB" sz="2700" b="1" dirty="0">
                <a:latin typeface="Calibri" panose="020F0502020204030204" pitchFamily="34" charset="0"/>
                <a:cs typeface="Calibri" panose="020F0502020204030204" pitchFamily="34" charset="0"/>
              </a:rPr>
              <a:t>QUESTION 10: WHO IS THIS FEMALE SINGER?</a:t>
            </a:r>
          </a:p>
        </p:txBody>
      </p:sp>
      <p:pic>
        <p:nvPicPr>
          <p:cNvPr id="9" name="Picture 8">
            <a:extLst>
              <a:ext uri="{FF2B5EF4-FFF2-40B4-BE49-F238E27FC236}">
                <a16:creationId xmlns:a16="http://schemas.microsoft.com/office/drawing/2014/main" id="{AC41EEDF-01B5-41FB-9E6C-22F60FB9AEE9}"/>
              </a:ext>
            </a:extLst>
          </p:cNvPr>
          <p:cNvPicPr>
            <a:picLocks noChangeAspect="1"/>
          </p:cNvPicPr>
          <p:nvPr/>
        </p:nvPicPr>
        <p:blipFill>
          <a:blip r:embed="rId2"/>
          <a:stretch>
            <a:fillRect/>
          </a:stretch>
        </p:blipFill>
        <p:spPr>
          <a:xfrm>
            <a:off x="299779" y="1872427"/>
            <a:ext cx="4066215" cy="433821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Picture 2" descr="C:\Users\Tara\AppData\Local\Microsoft\Windows\Temporary Internet Files\Content.IE5\PY2ELMIF\1200px-Green_tick.svg[1].png">
            <a:extLst>
              <a:ext uri="{FF2B5EF4-FFF2-40B4-BE49-F238E27FC236}">
                <a16:creationId xmlns:a16="http://schemas.microsoft.com/office/drawing/2014/main" id="{31645CD9-C23E-4B8A-99B6-E039408E7D0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58421" y="1891838"/>
            <a:ext cx="1012203" cy="1012203"/>
          </a:xfrm>
          <a:prstGeom prst="rect">
            <a:avLst/>
          </a:prstGeom>
          <a:noFill/>
          <a:effectLst>
            <a:glow rad="635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759743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6"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80">
                                          <p:stCondLst>
                                            <p:cond delay="0"/>
                                          </p:stCondLst>
                                        </p:cTn>
                                        <p:tgtEl>
                                          <p:spTgt spid="4"/>
                                        </p:tgtEl>
                                      </p:cBhvr>
                                    </p:animEffect>
                                    <p:anim calcmode="lin" valueType="num">
                                      <p:cBhvr>
                                        <p:cTn id="1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9" dur="26">
                                          <p:stCondLst>
                                            <p:cond delay="650"/>
                                          </p:stCondLst>
                                        </p:cTn>
                                        <p:tgtEl>
                                          <p:spTgt spid="4"/>
                                        </p:tgtEl>
                                      </p:cBhvr>
                                      <p:to x="100000" y="60000"/>
                                    </p:animScale>
                                    <p:animScale>
                                      <p:cBhvr>
                                        <p:cTn id="20" dur="166" decel="50000">
                                          <p:stCondLst>
                                            <p:cond delay="676"/>
                                          </p:stCondLst>
                                        </p:cTn>
                                        <p:tgtEl>
                                          <p:spTgt spid="4"/>
                                        </p:tgtEl>
                                      </p:cBhvr>
                                      <p:to x="100000" y="100000"/>
                                    </p:animScale>
                                    <p:animScale>
                                      <p:cBhvr>
                                        <p:cTn id="21" dur="26">
                                          <p:stCondLst>
                                            <p:cond delay="1312"/>
                                          </p:stCondLst>
                                        </p:cTn>
                                        <p:tgtEl>
                                          <p:spTgt spid="4"/>
                                        </p:tgtEl>
                                      </p:cBhvr>
                                      <p:to x="100000" y="80000"/>
                                    </p:animScale>
                                    <p:animScale>
                                      <p:cBhvr>
                                        <p:cTn id="22" dur="166" decel="50000">
                                          <p:stCondLst>
                                            <p:cond delay="1338"/>
                                          </p:stCondLst>
                                        </p:cTn>
                                        <p:tgtEl>
                                          <p:spTgt spid="4"/>
                                        </p:tgtEl>
                                      </p:cBhvr>
                                      <p:to x="100000" y="100000"/>
                                    </p:animScale>
                                    <p:animScale>
                                      <p:cBhvr>
                                        <p:cTn id="23" dur="26">
                                          <p:stCondLst>
                                            <p:cond delay="1642"/>
                                          </p:stCondLst>
                                        </p:cTn>
                                        <p:tgtEl>
                                          <p:spTgt spid="4"/>
                                        </p:tgtEl>
                                      </p:cBhvr>
                                      <p:to x="100000" y="90000"/>
                                    </p:animScale>
                                    <p:animScale>
                                      <p:cBhvr>
                                        <p:cTn id="24" dur="166" decel="50000">
                                          <p:stCondLst>
                                            <p:cond delay="1668"/>
                                          </p:stCondLst>
                                        </p:cTn>
                                        <p:tgtEl>
                                          <p:spTgt spid="4"/>
                                        </p:tgtEl>
                                      </p:cBhvr>
                                      <p:to x="100000" y="100000"/>
                                    </p:animScale>
                                    <p:animScale>
                                      <p:cBhvr>
                                        <p:cTn id="25" dur="26">
                                          <p:stCondLst>
                                            <p:cond delay="1808"/>
                                          </p:stCondLst>
                                        </p:cTn>
                                        <p:tgtEl>
                                          <p:spTgt spid="4"/>
                                        </p:tgtEl>
                                      </p:cBhvr>
                                      <p:to x="100000" y="95000"/>
                                    </p:animScale>
                                    <p:animScale>
                                      <p:cBhvr>
                                        <p:cTn id="26" dur="166" decel="50000">
                                          <p:stCondLst>
                                            <p:cond delay="1834"/>
                                          </p:stCondLst>
                                        </p:cTn>
                                        <p:tgtEl>
                                          <p:spTgt spid="4"/>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6D821-D73A-411C-BA0A-32BB3CD6C94C}"/>
              </a:ext>
            </a:extLst>
          </p:cNvPr>
          <p:cNvSpPr>
            <a:spLocks noGrp="1"/>
          </p:cNvSpPr>
          <p:nvPr>
            <p:ph type="title"/>
          </p:nvPr>
        </p:nvSpPr>
        <p:spPr/>
        <p:txBody>
          <a:bodyPr/>
          <a:lstStyle/>
          <a:p>
            <a:r>
              <a:rPr lang="en-GB" b="1" u="sng"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End of Quiz</a:t>
            </a:r>
          </a:p>
        </p:txBody>
      </p:sp>
      <p:sp>
        <p:nvSpPr>
          <p:cNvPr id="3" name="Content Placeholder 2">
            <a:extLst>
              <a:ext uri="{FF2B5EF4-FFF2-40B4-BE49-F238E27FC236}">
                <a16:creationId xmlns:a16="http://schemas.microsoft.com/office/drawing/2014/main" id="{6E798773-58E9-4F1F-BD51-298A310E3297}"/>
              </a:ext>
            </a:extLst>
          </p:cNvPr>
          <p:cNvSpPr>
            <a:spLocks noGrp="1"/>
          </p:cNvSpPr>
          <p:nvPr>
            <p:ph idx="1"/>
          </p:nvPr>
        </p:nvSpPr>
        <p:spPr>
          <a:xfrm>
            <a:off x="1727684" y="1797248"/>
            <a:ext cx="7200800" cy="3263504"/>
          </a:xfrm>
        </p:spPr>
        <p:txBody>
          <a:bodyPr>
            <a:normAutofit/>
          </a:bodyPr>
          <a:lstStyle/>
          <a:p>
            <a:pPr algn="just"/>
            <a:r>
              <a:rPr lang="en-GB" sz="2700" dirty="0">
                <a:latin typeface="Calibri" panose="020F0502020204030204" pitchFamily="34" charset="0"/>
                <a:cs typeface="Calibri" panose="020F0502020204030204" pitchFamily="34" charset="0"/>
              </a:rPr>
              <a:t>How many did you get right?</a:t>
            </a:r>
          </a:p>
          <a:p>
            <a:pPr algn="just"/>
            <a:r>
              <a:rPr lang="en-GB" sz="2700" dirty="0">
                <a:latin typeface="Calibri" panose="020F0502020204030204" pitchFamily="34" charset="0"/>
                <a:cs typeface="Calibri" panose="020F0502020204030204" pitchFamily="34" charset="0"/>
              </a:rPr>
              <a:t>Don’t worry if you couldn’t remember all of the names of the Welsh singers and bands!</a:t>
            </a:r>
          </a:p>
        </p:txBody>
      </p:sp>
      <p:pic>
        <p:nvPicPr>
          <p:cNvPr id="6" name="Picture 5" descr="A picture containing text, fabric&#10;&#10;Description automatically generated">
            <a:extLst>
              <a:ext uri="{FF2B5EF4-FFF2-40B4-BE49-F238E27FC236}">
                <a16:creationId xmlns:a16="http://schemas.microsoft.com/office/drawing/2014/main" id="{1A855CE4-08C3-425A-9DC0-BE06903B22E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946834" y="3603427"/>
            <a:ext cx="4762500" cy="2914650"/>
          </a:xfrm>
          <a:prstGeom prst="rect">
            <a:avLst/>
          </a:prstGeom>
        </p:spPr>
      </p:pic>
    </p:spTree>
    <p:extLst>
      <p:ext uri="{BB962C8B-B14F-4D97-AF65-F5344CB8AC3E}">
        <p14:creationId xmlns:p14="http://schemas.microsoft.com/office/powerpoint/2010/main" val="34608948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prestig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248FB-3B7F-449B-A5EF-E4B899DF0719}"/>
              </a:ext>
            </a:extLst>
          </p:cNvPr>
          <p:cNvSpPr>
            <a:spLocks noGrp="1"/>
          </p:cNvSpPr>
          <p:nvPr>
            <p:ph type="title"/>
          </p:nvPr>
        </p:nvSpPr>
        <p:spPr>
          <a:xfrm>
            <a:off x="1799692" y="274638"/>
            <a:ext cx="6887108" cy="1143000"/>
          </a:xfrm>
        </p:spPr>
        <p:txBody>
          <a:bodyPr/>
          <a:lstStyle/>
          <a:p>
            <a:r>
              <a:rPr lang="en-GB" b="1" u="sng"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CLASSICAL SINGERS</a:t>
            </a:r>
          </a:p>
        </p:txBody>
      </p:sp>
      <p:sp>
        <p:nvSpPr>
          <p:cNvPr id="3" name="Content Placeholder 2">
            <a:extLst>
              <a:ext uri="{FF2B5EF4-FFF2-40B4-BE49-F238E27FC236}">
                <a16:creationId xmlns:a16="http://schemas.microsoft.com/office/drawing/2014/main" id="{064A0795-1DAF-4DBD-924E-E161A168FFE1}"/>
              </a:ext>
            </a:extLst>
          </p:cNvPr>
          <p:cNvSpPr>
            <a:spLocks noGrp="1"/>
          </p:cNvSpPr>
          <p:nvPr>
            <p:ph idx="1"/>
          </p:nvPr>
        </p:nvSpPr>
        <p:spPr>
          <a:xfrm>
            <a:off x="1727684" y="1484784"/>
            <a:ext cx="7200800" cy="2379827"/>
          </a:xfrm>
          <a:solidFill>
            <a:schemeClr val="bg1"/>
          </a:solidFill>
        </p:spPr>
        <p:txBody>
          <a:bodyPr/>
          <a:lstStyle/>
          <a:p>
            <a:pPr marL="0" indent="0" algn="just">
              <a:buNone/>
            </a:pPr>
            <a:r>
              <a:rPr lang="en-GB" sz="2400" dirty="0">
                <a:latin typeface="Calibri" panose="020F0502020204030204" pitchFamily="34" charset="0"/>
                <a:cs typeface="Calibri" panose="020F0502020204030204" pitchFamily="34" charset="0"/>
              </a:rPr>
              <a:t>Sir Bryn Terfel (born 9/11/65) is a Welsh bass-baritone opera and concert singer. In 1990 he made his operatic debut at the Welsh National Opera and has continued to star in famous operas to this day. He has collaborated with many other famous opera stars and pop stars.</a:t>
            </a:r>
          </a:p>
          <a:p>
            <a:pPr marL="0" indent="0">
              <a:buNone/>
            </a:pPr>
            <a:endParaRPr lang="en-GB" sz="2400" dirty="0">
              <a:latin typeface="Calibri" panose="020F0502020204030204" pitchFamily="34" charset="0"/>
              <a:cs typeface="Calibri" panose="020F0502020204030204" pitchFamily="34" charset="0"/>
            </a:endParaRPr>
          </a:p>
          <a:p>
            <a:pPr marL="0" indent="0">
              <a:buNone/>
            </a:pPr>
            <a:endParaRPr lang="en-GB" sz="2400" dirty="0">
              <a:latin typeface="Calibri" panose="020F0502020204030204" pitchFamily="34" charset="0"/>
              <a:cs typeface="Calibri" panose="020F0502020204030204" pitchFamily="34" charset="0"/>
            </a:endParaRPr>
          </a:p>
          <a:p>
            <a:pPr marL="0" indent="0">
              <a:buNone/>
            </a:pPr>
            <a:endParaRPr lang="en-GB" sz="2400" dirty="0">
              <a:latin typeface="Calibri" panose="020F0502020204030204" pitchFamily="34" charset="0"/>
              <a:cs typeface="Calibri" panose="020F0502020204030204" pitchFamily="34" charset="0"/>
            </a:endParaRPr>
          </a:p>
          <a:p>
            <a:pPr marL="0" indent="0">
              <a:buNone/>
            </a:pPr>
            <a:endParaRPr lang="en-GB" sz="2400" dirty="0">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8FC02410-491D-4D05-9CA0-E25FBA751B15}"/>
              </a:ext>
            </a:extLst>
          </p:cNvPr>
          <p:cNvPicPr>
            <a:picLocks noChangeAspect="1"/>
          </p:cNvPicPr>
          <p:nvPr/>
        </p:nvPicPr>
        <p:blipFill>
          <a:blip r:embed="rId3"/>
          <a:stretch>
            <a:fillRect/>
          </a:stretch>
        </p:blipFill>
        <p:spPr>
          <a:xfrm>
            <a:off x="323528" y="3645024"/>
            <a:ext cx="3780420" cy="30279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4" name="Online Media 3" title="Bryn Terfel - Anfonaf Angel">
            <a:hlinkClick r:id="" action="ppaction://media"/>
            <a:extLst>
              <a:ext uri="{FF2B5EF4-FFF2-40B4-BE49-F238E27FC236}">
                <a16:creationId xmlns:a16="http://schemas.microsoft.com/office/drawing/2014/main" id="{C16275F8-34AB-4934-B18B-16AAB189AA8C}"/>
              </a:ext>
            </a:extLst>
          </p:cNvPr>
          <p:cNvPicPr>
            <a:picLocks noRot="1" noChangeAspect="1"/>
          </p:cNvPicPr>
          <p:nvPr>
            <a:videoFile r:link="rId1"/>
          </p:nvPr>
        </p:nvPicPr>
        <p:blipFill>
          <a:blip r:embed="rId4"/>
          <a:stretch>
            <a:fillRect/>
          </a:stretch>
        </p:blipFill>
        <p:spPr>
          <a:xfrm>
            <a:off x="4408565" y="3627557"/>
            <a:ext cx="4519919" cy="2938338"/>
          </a:xfrm>
          <a:prstGeom prst="snip2DiagRect">
            <a:avLst>
              <a:gd name="adj1" fmla="val 0"/>
              <a:gd name="adj2" fmla="val 6620"/>
            </a:avLst>
          </a:prstGeom>
          <a:ln w="31750" cap="flat">
            <a:gradFill>
              <a:gsLst>
                <a:gs pos="0">
                  <a:srgbClr val="7F7F7F"/>
                </a:gs>
                <a:gs pos="100000">
                  <a:srgbClr val="F2F2F2"/>
                </a:gs>
              </a:gsLst>
              <a:lin ang="2700000" scaled="1"/>
            </a:gradFill>
          </a:ln>
          <a:effectLst>
            <a:glow rad="101600">
              <a:srgbClr val="969696">
                <a:alpha val="40000"/>
              </a:srgbClr>
            </a:glow>
          </a:effectLst>
          <a:scene3d>
            <a:camera prst="orthographicFront"/>
            <a:lightRig rig="twoPt" dir="t"/>
          </a:scene3d>
          <a:sp3d contourW="25400">
            <a:contourClr>
              <a:srgbClr val="262626"/>
            </a:contourClr>
          </a:sp3d>
        </p:spPr>
      </p:pic>
    </p:spTree>
    <p:extLst>
      <p:ext uri="{BB962C8B-B14F-4D97-AF65-F5344CB8AC3E}">
        <p14:creationId xmlns:p14="http://schemas.microsoft.com/office/powerpoint/2010/main" val="12771942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1000"/>
                                        <p:tgtEl>
                                          <p:spTgt spid="3">
                                            <p:bg/>
                                          </p:spTgt>
                                        </p:tgtEl>
                                      </p:cBhvr>
                                    </p:animEffect>
                                    <p:anim calcmode="lin" valueType="num">
                                      <p:cBhvr>
                                        <p:cTn id="8" dur="1000" fill="hold"/>
                                        <p:tgtEl>
                                          <p:spTgt spid="3">
                                            <p:bg/>
                                          </p:spTgt>
                                        </p:tgtEl>
                                        <p:attrNameLst>
                                          <p:attrName>ppt_x</p:attrName>
                                        </p:attrNameLst>
                                      </p:cBhvr>
                                      <p:tavLst>
                                        <p:tav tm="0">
                                          <p:val>
                                            <p:strVal val="#ppt_x"/>
                                          </p:val>
                                        </p:tav>
                                        <p:tav tm="100000">
                                          <p:val>
                                            <p:strVal val="#ppt_x"/>
                                          </p:val>
                                        </p:tav>
                                      </p:tavLst>
                                    </p:anim>
                                    <p:anim calcmode="lin" valueType="num">
                                      <p:cBhvr>
                                        <p:cTn id="9" dur="1000" fill="hold"/>
                                        <p:tgtEl>
                                          <p:spTgt spid="3">
                                            <p:bg/>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anim calcmode="lin" valueType="num">
                                      <p:cBhvr>
                                        <p:cTn id="19" dur="1000" fill="hold"/>
                                        <p:tgtEl>
                                          <p:spTgt spid="13"/>
                                        </p:tgtEl>
                                        <p:attrNameLst>
                                          <p:attrName>ppt_x</p:attrName>
                                        </p:attrNameLst>
                                      </p:cBhvr>
                                      <p:tavLst>
                                        <p:tav tm="0">
                                          <p:val>
                                            <p:strVal val="#ppt_x"/>
                                          </p:val>
                                        </p:tav>
                                        <p:tav tm="100000">
                                          <p:val>
                                            <p:strVal val="#ppt_x"/>
                                          </p:val>
                                        </p:tav>
                                      </p:tavLst>
                                    </p:anim>
                                    <p:anim calcmode="lin" valueType="num">
                                      <p:cBhvr>
                                        <p:cTn id="20" dur="1000" fill="hold"/>
                                        <p:tgtEl>
                                          <p:spTgt spid="13"/>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fill="hold" display="0">
                  <p:stCondLst>
                    <p:cond delay="indefinite"/>
                  </p:stCondLst>
                </p:cTn>
                <p:tgtEl>
                  <p:spTgt spid="4"/>
                </p:tgtEl>
              </p:cMediaNode>
            </p:video>
          </p:childTnLst>
        </p:cTn>
      </p:par>
    </p:tnLst>
    <p:bldLst>
      <p:bldP spid="3" grpId="0"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248FB-3B7F-449B-A5EF-E4B899DF0719}"/>
              </a:ext>
            </a:extLst>
          </p:cNvPr>
          <p:cNvSpPr>
            <a:spLocks noGrp="1"/>
          </p:cNvSpPr>
          <p:nvPr>
            <p:ph type="title"/>
          </p:nvPr>
        </p:nvSpPr>
        <p:spPr>
          <a:xfrm>
            <a:off x="1799692" y="274638"/>
            <a:ext cx="6887108" cy="1143000"/>
          </a:xfrm>
        </p:spPr>
        <p:txBody>
          <a:bodyPr/>
          <a:lstStyle/>
          <a:p>
            <a:r>
              <a:rPr lang="en-GB" b="1" u="sng"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CLASSICAL SINGERS</a:t>
            </a:r>
          </a:p>
        </p:txBody>
      </p:sp>
      <p:sp>
        <p:nvSpPr>
          <p:cNvPr id="7" name="Content Placeholder 2">
            <a:extLst>
              <a:ext uri="{FF2B5EF4-FFF2-40B4-BE49-F238E27FC236}">
                <a16:creationId xmlns:a16="http://schemas.microsoft.com/office/drawing/2014/main" id="{40F5AD91-8B13-4355-A126-BADD90562C36}"/>
              </a:ext>
            </a:extLst>
          </p:cNvPr>
          <p:cNvSpPr txBox="1">
            <a:spLocks/>
          </p:cNvSpPr>
          <p:nvPr/>
        </p:nvSpPr>
        <p:spPr bwMode="auto">
          <a:xfrm>
            <a:off x="1691172" y="1556792"/>
            <a:ext cx="7452828" cy="194421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a:buFontTx/>
              <a:buNone/>
            </a:pPr>
            <a:r>
              <a:rPr lang="en-GB" sz="2400" kern="0" dirty="0">
                <a:latin typeface="Calibri" panose="020F0502020204030204" pitchFamily="34" charset="0"/>
                <a:cs typeface="Calibri" panose="020F0502020204030204" pitchFamily="34" charset="0"/>
              </a:rPr>
              <a:t>Katherine Jenkins (born 29/6/80) is a Welsh operatic pop singer. She is a mezzo-soprano and performs operatic arias, popular songs, musical theatre and hymns. </a:t>
            </a:r>
            <a:r>
              <a:rPr lang="en-GB" sz="2400" b="0" i="0" dirty="0">
                <a:solidFill>
                  <a:srgbClr val="202122"/>
                </a:solidFill>
                <a:effectLst/>
                <a:latin typeface="Calibri" panose="020F0502020204030204" pitchFamily="34" charset="0"/>
                <a:cs typeface="Calibri" panose="020F0502020204030204" pitchFamily="34" charset="0"/>
              </a:rPr>
              <a:t>She has been seen widely in concert and has performed for the British Armed Forces. She has sung at sporting events, on television shows, and in support of many charities.</a:t>
            </a:r>
            <a:endParaRPr lang="en-GB" sz="2400" kern="0" dirty="0">
              <a:latin typeface="Calibri" panose="020F0502020204030204" pitchFamily="34" charset="0"/>
              <a:cs typeface="Calibri" panose="020F0502020204030204" pitchFamily="34" charset="0"/>
            </a:endParaRPr>
          </a:p>
          <a:p>
            <a:pPr marL="0" indent="0">
              <a:buFontTx/>
              <a:buNone/>
            </a:pPr>
            <a:endParaRPr lang="en-GB" sz="2400" kern="0" dirty="0">
              <a:latin typeface="Calibri" panose="020F0502020204030204" pitchFamily="34" charset="0"/>
              <a:cs typeface="Calibri" panose="020F0502020204030204" pitchFamily="34" charset="0"/>
            </a:endParaRPr>
          </a:p>
          <a:p>
            <a:pPr marL="0" indent="0">
              <a:buFontTx/>
              <a:buNone/>
            </a:pPr>
            <a:endParaRPr lang="en-GB" sz="2400" kern="0" dirty="0">
              <a:latin typeface="Calibri" panose="020F0502020204030204" pitchFamily="34" charset="0"/>
              <a:cs typeface="Calibri" panose="020F0502020204030204" pitchFamily="34" charset="0"/>
            </a:endParaRPr>
          </a:p>
          <a:p>
            <a:pPr marL="0" indent="0">
              <a:buFontTx/>
              <a:buNone/>
            </a:pPr>
            <a:endParaRPr lang="en-GB" sz="2400" kern="0" dirty="0">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FBD8A781-370C-47B9-A5B1-BF3058138EAD}"/>
              </a:ext>
            </a:extLst>
          </p:cNvPr>
          <p:cNvPicPr>
            <a:picLocks noChangeAspect="1"/>
          </p:cNvPicPr>
          <p:nvPr/>
        </p:nvPicPr>
        <p:blipFill>
          <a:blip r:embed="rId3"/>
          <a:stretch>
            <a:fillRect/>
          </a:stretch>
        </p:blipFill>
        <p:spPr>
          <a:xfrm>
            <a:off x="71501" y="4257092"/>
            <a:ext cx="4095186" cy="232626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3" name="Online Media 2" title="Time To Say Goodbye - Katherine Jenkins">
            <a:hlinkClick r:id="" action="ppaction://media"/>
            <a:extLst>
              <a:ext uri="{FF2B5EF4-FFF2-40B4-BE49-F238E27FC236}">
                <a16:creationId xmlns:a16="http://schemas.microsoft.com/office/drawing/2014/main" id="{152BB253-DA37-42D7-B9C2-CDC164F2BB92}"/>
              </a:ext>
            </a:extLst>
          </p:cNvPr>
          <p:cNvPicPr>
            <a:picLocks noRot="1" noChangeAspect="1"/>
          </p:cNvPicPr>
          <p:nvPr>
            <a:videoFile r:link="rId1"/>
          </p:nvPr>
        </p:nvPicPr>
        <p:blipFill>
          <a:blip r:embed="rId4"/>
          <a:stretch>
            <a:fillRect/>
          </a:stretch>
        </p:blipFill>
        <p:spPr>
          <a:xfrm>
            <a:off x="4680012" y="4257092"/>
            <a:ext cx="4284476" cy="2326269"/>
          </a:xfrm>
          <a:prstGeom prst="snip2DiagRect">
            <a:avLst>
              <a:gd name="adj1" fmla="val 0"/>
              <a:gd name="adj2" fmla="val 6620"/>
            </a:avLst>
          </a:prstGeom>
          <a:ln w="31750" cap="flat">
            <a:gradFill>
              <a:gsLst>
                <a:gs pos="0">
                  <a:srgbClr val="7F7F7F"/>
                </a:gs>
                <a:gs pos="100000">
                  <a:srgbClr val="F2F2F2"/>
                </a:gs>
              </a:gsLst>
              <a:lin ang="2700000" scaled="1"/>
            </a:gradFill>
          </a:ln>
          <a:effectLst>
            <a:glow rad="101600">
              <a:srgbClr val="969696">
                <a:alpha val="40000"/>
              </a:srgbClr>
            </a:glow>
          </a:effectLst>
          <a:scene3d>
            <a:camera prst="orthographicFront"/>
            <a:lightRig rig="twoPt" dir="t"/>
          </a:scene3d>
          <a:sp3d contourW="25400">
            <a:contourClr>
              <a:srgbClr val="262626"/>
            </a:contourClr>
          </a:sp3d>
        </p:spPr>
      </p:pic>
    </p:spTree>
    <p:extLst>
      <p:ext uri="{BB962C8B-B14F-4D97-AF65-F5344CB8AC3E}">
        <p14:creationId xmlns:p14="http://schemas.microsoft.com/office/powerpoint/2010/main" val="8982049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3"/>
                </p:tgtEl>
              </p:cMediaNode>
            </p:video>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248FB-3B7F-449B-A5EF-E4B899DF0719}"/>
              </a:ext>
            </a:extLst>
          </p:cNvPr>
          <p:cNvSpPr>
            <a:spLocks noGrp="1"/>
          </p:cNvSpPr>
          <p:nvPr>
            <p:ph type="title"/>
          </p:nvPr>
        </p:nvSpPr>
        <p:spPr>
          <a:xfrm>
            <a:off x="1799692" y="274638"/>
            <a:ext cx="6887108" cy="1143000"/>
          </a:xfrm>
        </p:spPr>
        <p:txBody>
          <a:bodyPr/>
          <a:lstStyle/>
          <a:p>
            <a:r>
              <a:rPr lang="en-GB" b="1" u="sng"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CLASSICAL SINGERS</a:t>
            </a:r>
          </a:p>
        </p:txBody>
      </p:sp>
      <p:sp>
        <p:nvSpPr>
          <p:cNvPr id="8" name="Content Placeholder 2">
            <a:extLst>
              <a:ext uri="{FF2B5EF4-FFF2-40B4-BE49-F238E27FC236}">
                <a16:creationId xmlns:a16="http://schemas.microsoft.com/office/drawing/2014/main" id="{D75425C0-E5E2-41F5-B1CF-95EC77CF735D}"/>
              </a:ext>
            </a:extLst>
          </p:cNvPr>
          <p:cNvSpPr txBox="1">
            <a:spLocks/>
          </p:cNvSpPr>
          <p:nvPr/>
        </p:nvSpPr>
        <p:spPr bwMode="auto">
          <a:xfrm>
            <a:off x="1655676" y="1520788"/>
            <a:ext cx="7344816" cy="176419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a:buFontTx/>
              <a:buNone/>
            </a:pPr>
            <a:r>
              <a:rPr lang="en-GB" sz="2400" kern="0" dirty="0">
                <a:latin typeface="Calibri" panose="020F0502020204030204" pitchFamily="34" charset="0"/>
                <a:cs typeface="Calibri" panose="020F0502020204030204" pitchFamily="34" charset="0"/>
              </a:rPr>
              <a:t>Aled Jones (born 29/12/70) is a Welsh singer and radio and TV presenter. As a teenage chorister, he reached widespread fame during the mid-1980’s. Since then he continues his singing career while balancing radio presenting on Classic.fm and TV presenting with the BBC and ITV.</a:t>
            </a:r>
          </a:p>
          <a:p>
            <a:pPr marL="0" indent="0">
              <a:buFontTx/>
              <a:buNone/>
            </a:pPr>
            <a:endParaRPr lang="en-GB" sz="2400" kern="0" dirty="0">
              <a:latin typeface="Calibri" panose="020F0502020204030204" pitchFamily="34" charset="0"/>
              <a:cs typeface="Calibri" panose="020F0502020204030204" pitchFamily="34" charset="0"/>
            </a:endParaRPr>
          </a:p>
          <a:p>
            <a:pPr marL="0" indent="0">
              <a:buFontTx/>
              <a:buNone/>
            </a:pPr>
            <a:endParaRPr lang="en-GB" sz="2400" kern="0" dirty="0">
              <a:latin typeface="Calibri" panose="020F0502020204030204" pitchFamily="34" charset="0"/>
              <a:cs typeface="Calibri" panose="020F0502020204030204" pitchFamily="34" charset="0"/>
            </a:endParaRPr>
          </a:p>
          <a:p>
            <a:pPr marL="0" indent="0">
              <a:buFontTx/>
              <a:buNone/>
            </a:pPr>
            <a:endParaRPr lang="en-GB" sz="2400" kern="0" dirty="0">
              <a:latin typeface="Calibri" panose="020F0502020204030204" pitchFamily="34" charset="0"/>
              <a:cs typeface="Calibri" panose="020F0502020204030204" pitchFamily="34" charset="0"/>
            </a:endParaRPr>
          </a:p>
          <a:p>
            <a:pPr marL="0" indent="0">
              <a:buFontTx/>
              <a:buNone/>
            </a:pPr>
            <a:endParaRPr lang="en-GB" sz="2400" kern="0" dirty="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C498CB38-B739-472D-AA9D-8858509B464B}"/>
              </a:ext>
            </a:extLst>
          </p:cNvPr>
          <p:cNvPicPr>
            <a:picLocks noChangeAspect="1"/>
          </p:cNvPicPr>
          <p:nvPr/>
        </p:nvPicPr>
        <p:blipFill>
          <a:blip r:embed="rId3"/>
          <a:stretch>
            <a:fillRect/>
          </a:stretch>
        </p:blipFill>
        <p:spPr>
          <a:xfrm>
            <a:off x="179512" y="4041767"/>
            <a:ext cx="3996444" cy="254202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3" name="Online Media 2" title="Walking in the Air – Aled Jones Sings With His Younger Self | Classic FM Sessions">
            <a:hlinkClick r:id="" action="ppaction://media"/>
            <a:extLst>
              <a:ext uri="{FF2B5EF4-FFF2-40B4-BE49-F238E27FC236}">
                <a16:creationId xmlns:a16="http://schemas.microsoft.com/office/drawing/2014/main" id="{3A8452A2-B44D-4FC1-9C7A-760A4EA0AF80}"/>
              </a:ext>
            </a:extLst>
          </p:cNvPr>
          <p:cNvPicPr>
            <a:picLocks noRot="1" noChangeAspect="1"/>
          </p:cNvPicPr>
          <p:nvPr>
            <a:videoFile r:link="rId1"/>
          </p:nvPr>
        </p:nvPicPr>
        <p:blipFill>
          <a:blip r:embed="rId4"/>
          <a:stretch>
            <a:fillRect/>
          </a:stretch>
        </p:blipFill>
        <p:spPr>
          <a:xfrm>
            <a:off x="4680012" y="4041767"/>
            <a:ext cx="4284476" cy="2542020"/>
          </a:xfrm>
          <a:prstGeom prst="snip2DiagRect">
            <a:avLst>
              <a:gd name="adj1" fmla="val 0"/>
              <a:gd name="adj2" fmla="val 6620"/>
            </a:avLst>
          </a:prstGeom>
          <a:ln w="31750" cap="flat">
            <a:gradFill>
              <a:gsLst>
                <a:gs pos="0">
                  <a:srgbClr val="7F7F7F"/>
                </a:gs>
                <a:gs pos="100000">
                  <a:srgbClr val="F2F2F2"/>
                </a:gs>
              </a:gsLst>
              <a:lin ang="2700000" scaled="1"/>
            </a:gradFill>
          </a:ln>
          <a:effectLst>
            <a:glow rad="101600">
              <a:srgbClr val="969696">
                <a:alpha val="40000"/>
              </a:srgbClr>
            </a:glow>
          </a:effectLst>
          <a:scene3d>
            <a:camera prst="orthographicFront"/>
            <a:lightRig rig="twoPt" dir="t"/>
          </a:scene3d>
          <a:sp3d contourW="25400">
            <a:contourClr>
              <a:srgbClr val="262626"/>
            </a:contourClr>
          </a:sp3d>
        </p:spPr>
      </p:pic>
    </p:spTree>
    <p:extLst>
      <p:ext uri="{BB962C8B-B14F-4D97-AF65-F5344CB8AC3E}">
        <p14:creationId xmlns:p14="http://schemas.microsoft.com/office/powerpoint/2010/main" val="40018089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3"/>
                </p:tgtEl>
              </p:cMediaNode>
            </p:video>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248FB-3B7F-449B-A5EF-E4B899DF0719}"/>
              </a:ext>
            </a:extLst>
          </p:cNvPr>
          <p:cNvSpPr>
            <a:spLocks noGrp="1"/>
          </p:cNvSpPr>
          <p:nvPr>
            <p:ph type="title"/>
          </p:nvPr>
        </p:nvSpPr>
        <p:spPr>
          <a:xfrm>
            <a:off x="1799692" y="274638"/>
            <a:ext cx="6887108" cy="1143000"/>
          </a:xfrm>
        </p:spPr>
        <p:txBody>
          <a:bodyPr/>
          <a:lstStyle/>
          <a:p>
            <a:r>
              <a:rPr lang="en-GB" b="1" u="sng"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POP SINGERS</a:t>
            </a:r>
          </a:p>
        </p:txBody>
      </p:sp>
      <p:sp>
        <p:nvSpPr>
          <p:cNvPr id="8" name="Content Placeholder 2">
            <a:extLst>
              <a:ext uri="{FF2B5EF4-FFF2-40B4-BE49-F238E27FC236}">
                <a16:creationId xmlns:a16="http://schemas.microsoft.com/office/drawing/2014/main" id="{D75425C0-E5E2-41F5-B1CF-95EC77CF735D}"/>
              </a:ext>
            </a:extLst>
          </p:cNvPr>
          <p:cNvSpPr txBox="1">
            <a:spLocks/>
          </p:cNvSpPr>
          <p:nvPr/>
        </p:nvSpPr>
        <p:spPr bwMode="auto">
          <a:xfrm>
            <a:off x="1655676" y="1376772"/>
            <a:ext cx="7344816" cy="248427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a:buFontTx/>
              <a:buNone/>
            </a:pPr>
            <a:r>
              <a:rPr lang="en-GB" sz="2400" kern="0" dirty="0">
                <a:latin typeface="Calibri" panose="020F0502020204030204" pitchFamily="34" charset="0"/>
                <a:cs typeface="Calibri" panose="020F0502020204030204" pitchFamily="34" charset="0"/>
              </a:rPr>
              <a:t>Dame Shirley Bassey (born 8/1/37) is a Welsh singer from Tiger Bay, Cardiff. She began performing as a teenager in 1953. In 1959 she became the first Welsh person to gain a number-one single in the UK charts. She became well-known for recording the soundtrack theme to the James Bond films Goldfinger and Diamonds are Forever.</a:t>
            </a:r>
          </a:p>
        </p:txBody>
      </p:sp>
      <p:pic>
        <p:nvPicPr>
          <p:cNvPr id="3" name="Picture 2">
            <a:extLst>
              <a:ext uri="{FF2B5EF4-FFF2-40B4-BE49-F238E27FC236}">
                <a16:creationId xmlns:a16="http://schemas.microsoft.com/office/drawing/2014/main" id="{48380A2B-325F-47BE-A86E-B1829D5F1F5F}"/>
              </a:ext>
            </a:extLst>
          </p:cNvPr>
          <p:cNvPicPr>
            <a:picLocks noChangeAspect="1"/>
          </p:cNvPicPr>
          <p:nvPr/>
        </p:nvPicPr>
        <p:blipFill>
          <a:blip r:embed="rId4"/>
          <a:stretch>
            <a:fillRect/>
          </a:stretch>
        </p:blipFill>
        <p:spPr>
          <a:xfrm>
            <a:off x="208553" y="4021811"/>
            <a:ext cx="3996444" cy="262759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4" name="Big Spender_160k">
            <a:hlinkClick r:id="" action="ppaction://media"/>
            <a:extLst>
              <a:ext uri="{FF2B5EF4-FFF2-40B4-BE49-F238E27FC236}">
                <a16:creationId xmlns:a16="http://schemas.microsoft.com/office/drawing/2014/main" id="{35310203-D7B8-4F26-9145-112821FA0BAF}"/>
              </a:ext>
            </a:extLst>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p:blipFill>
        <p:spPr>
          <a:xfrm>
            <a:off x="4716016" y="4021811"/>
            <a:ext cx="4130202" cy="262759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627116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4"/>
                </p:tgtEl>
              </p:cMediaNode>
            </p:audio>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248FB-3B7F-449B-A5EF-E4B899DF0719}"/>
              </a:ext>
            </a:extLst>
          </p:cNvPr>
          <p:cNvSpPr>
            <a:spLocks noGrp="1"/>
          </p:cNvSpPr>
          <p:nvPr>
            <p:ph type="title"/>
          </p:nvPr>
        </p:nvSpPr>
        <p:spPr>
          <a:xfrm>
            <a:off x="1799692" y="274638"/>
            <a:ext cx="6887108" cy="1143000"/>
          </a:xfrm>
        </p:spPr>
        <p:txBody>
          <a:bodyPr/>
          <a:lstStyle/>
          <a:p>
            <a:r>
              <a:rPr lang="en-GB" b="1" u="sng"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POP SINGERS</a:t>
            </a:r>
          </a:p>
        </p:txBody>
      </p:sp>
      <p:sp>
        <p:nvSpPr>
          <p:cNvPr id="8" name="Content Placeholder 2">
            <a:extLst>
              <a:ext uri="{FF2B5EF4-FFF2-40B4-BE49-F238E27FC236}">
                <a16:creationId xmlns:a16="http://schemas.microsoft.com/office/drawing/2014/main" id="{D75425C0-E5E2-41F5-B1CF-95EC77CF735D}"/>
              </a:ext>
            </a:extLst>
          </p:cNvPr>
          <p:cNvSpPr txBox="1">
            <a:spLocks/>
          </p:cNvSpPr>
          <p:nvPr/>
        </p:nvSpPr>
        <p:spPr bwMode="auto">
          <a:xfrm>
            <a:off x="1655676" y="1520788"/>
            <a:ext cx="7344816" cy="244827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a:buFontTx/>
              <a:buNone/>
            </a:pPr>
            <a:r>
              <a:rPr lang="en-GB" sz="2400" kern="0" dirty="0">
                <a:latin typeface="Calibri" panose="020F0502020204030204" pitchFamily="34" charset="0"/>
                <a:cs typeface="Calibri" panose="020F0502020204030204" pitchFamily="34" charset="0"/>
              </a:rPr>
              <a:t>Sir Tom Jones (born 7/6/40) is a Welsh singer. He began his career with a string of top-ten hits in the mid-60’s. He has performed across many genres such as pop, R&amp;B, soul and gospel. Some of his most famous hits include ‘</a:t>
            </a:r>
            <a:r>
              <a:rPr lang="en-GB" sz="2400" kern="0" dirty="0" err="1">
                <a:latin typeface="Calibri" panose="020F0502020204030204" pitchFamily="34" charset="0"/>
                <a:cs typeface="Calibri" panose="020F0502020204030204" pitchFamily="34" charset="0"/>
              </a:rPr>
              <a:t>Thunderball</a:t>
            </a:r>
            <a:r>
              <a:rPr lang="en-GB" sz="2400" kern="0" dirty="0">
                <a:latin typeface="Calibri" panose="020F0502020204030204" pitchFamily="34" charset="0"/>
                <a:cs typeface="Calibri" panose="020F0502020204030204" pitchFamily="34" charset="0"/>
              </a:rPr>
              <a:t>’, ‘Green, Green Grass of Home’ and ‘Delilah’. He currently is a judge on The Voice.</a:t>
            </a:r>
          </a:p>
          <a:p>
            <a:pPr marL="0" indent="0">
              <a:buFontTx/>
              <a:buNone/>
            </a:pPr>
            <a:endParaRPr lang="en-GB" sz="2400" kern="0" dirty="0">
              <a:latin typeface="Calibri" panose="020F0502020204030204" pitchFamily="34" charset="0"/>
              <a:cs typeface="Calibri" panose="020F0502020204030204" pitchFamily="34" charset="0"/>
            </a:endParaRPr>
          </a:p>
          <a:p>
            <a:pPr marL="0" indent="0">
              <a:buFontTx/>
              <a:buNone/>
            </a:pPr>
            <a:endParaRPr lang="en-GB" sz="2400" kern="0" dirty="0">
              <a:latin typeface="Calibri" panose="020F0502020204030204" pitchFamily="34" charset="0"/>
              <a:cs typeface="Calibri" panose="020F0502020204030204" pitchFamily="34" charset="0"/>
            </a:endParaRPr>
          </a:p>
          <a:p>
            <a:pPr marL="0" indent="0">
              <a:buFontTx/>
              <a:buNone/>
            </a:pPr>
            <a:endParaRPr lang="en-GB" sz="2400" kern="0" dirty="0">
              <a:latin typeface="Calibri" panose="020F0502020204030204" pitchFamily="34" charset="0"/>
              <a:cs typeface="Calibri" panose="020F0502020204030204" pitchFamily="34" charset="0"/>
            </a:endParaRPr>
          </a:p>
          <a:p>
            <a:pPr marL="0" indent="0">
              <a:buFontTx/>
              <a:buNone/>
            </a:pPr>
            <a:endParaRPr lang="en-GB" sz="2400" kern="0"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B7FEF3AD-E6A3-4D39-B287-AF6DA145FBA3}"/>
              </a:ext>
            </a:extLst>
          </p:cNvPr>
          <p:cNvPicPr>
            <a:picLocks noChangeAspect="1"/>
          </p:cNvPicPr>
          <p:nvPr/>
        </p:nvPicPr>
        <p:blipFill>
          <a:blip r:embed="rId4"/>
          <a:stretch>
            <a:fillRect/>
          </a:stretch>
        </p:blipFill>
        <p:spPr>
          <a:xfrm>
            <a:off x="251520" y="4014773"/>
            <a:ext cx="3951727" cy="256858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4" name="It s Not Unusual_160k">
            <a:hlinkClick r:id="" action="ppaction://media"/>
            <a:extLst>
              <a:ext uri="{FF2B5EF4-FFF2-40B4-BE49-F238E27FC236}">
                <a16:creationId xmlns:a16="http://schemas.microsoft.com/office/drawing/2014/main" id="{EC076E8A-D4A1-4C49-889F-EB6F3529042B}"/>
              </a:ext>
            </a:extLst>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p:blipFill>
        <p:spPr>
          <a:xfrm>
            <a:off x="4824028" y="4065474"/>
            <a:ext cx="3937139" cy="251115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725900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4"/>
                </p:tgtEl>
              </p:cMediaNode>
            </p:audio>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248FB-3B7F-449B-A5EF-E4B899DF0719}"/>
              </a:ext>
            </a:extLst>
          </p:cNvPr>
          <p:cNvSpPr>
            <a:spLocks noGrp="1"/>
          </p:cNvSpPr>
          <p:nvPr>
            <p:ph type="title"/>
          </p:nvPr>
        </p:nvSpPr>
        <p:spPr>
          <a:xfrm>
            <a:off x="1799692" y="274638"/>
            <a:ext cx="6887108" cy="1143000"/>
          </a:xfrm>
        </p:spPr>
        <p:txBody>
          <a:bodyPr/>
          <a:lstStyle/>
          <a:p>
            <a:r>
              <a:rPr lang="en-GB" b="1" u="sng"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POP SINGERS</a:t>
            </a:r>
          </a:p>
        </p:txBody>
      </p:sp>
      <p:sp>
        <p:nvSpPr>
          <p:cNvPr id="8" name="Content Placeholder 2">
            <a:extLst>
              <a:ext uri="{FF2B5EF4-FFF2-40B4-BE49-F238E27FC236}">
                <a16:creationId xmlns:a16="http://schemas.microsoft.com/office/drawing/2014/main" id="{D75425C0-E5E2-41F5-B1CF-95EC77CF735D}"/>
              </a:ext>
            </a:extLst>
          </p:cNvPr>
          <p:cNvSpPr txBox="1">
            <a:spLocks/>
          </p:cNvSpPr>
          <p:nvPr/>
        </p:nvSpPr>
        <p:spPr bwMode="auto">
          <a:xfrm>
            <a:off x="1655676" y="1520788"/>
            <a:ext cx="7344816" cy="219624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a:buFontTx/>
              <a:buNone/>
            </a:pPr>
            <a:r>
              <a:rPr lang="en-GB" sz="2400" kern="0" dirty="0">
                <a:latin typeface="Calibri" panose="020F0502020204030204" pitchFamily="34" charset="0"/>
                <a:cs typeface="Calibri" panose="020F0502020204030204" pitchFamily="34" charset="0"/>
              </a:rPr>
              <a:t>Duffy (born 23/6/84) is a Welsh singer, songwriter and actress. Her debut album </a:t>
            </a:r>
            <a:r>
              <a:rPr lang="en-GB" sz="2400" kern="0" dirty="0" err="1">
                <a:latin typeface="Calibri" panose="020F0502020204030204" pitchFamily="34" charset="0"/>
                <a:cs typeface="Calibri" panose="020F0502020204030204" pitchFamily="34" charset="0"/>
              </a:rPr>
              <a:t>Rockferry</a:t>
            </a:r>
            <a:r>
              <a:rPr lang="en-GB" sz="2400" kern="0" dirty="0">
                <a:latin typeface="Calibri" panose="020F0502020204030204" pitchFamily="34" charset="0"/>
                <a:cs typeface="Calibri" panose="020F0502020204030204" pitchFamily="34" charset="0"/>
              </a:rPr>
              <a:t>, released in 2008, became the best-selling album in the UK. </a:t>
            </a:r>
            <a:r>
              <a:rPr lang="en-GB" sz="2400" b="0" i="0" dirty="0">
                <a:solidFill>
                  <a:srgbClr val="202122"/>
                </a:solidFill>
                <a:effectLst/>
                <a:latin typeface="Calibri" panose="020F0502020204030204" pitchFamily="34" charset="0"/>
                <a:cs typeface="Calibri" panose="020F0502020204030204" pitchFamily="34" charset="0"/>
              </a:rPr>
              <a:t>In 2009, Duffy won the Grammy award for Best Pop Vocal Album and three Brit Awards.</a:t>
            </a:r>
            <a:endParaRPr lang="en-GB" sz="2400" kern="0" dirty="0">
              <a:latin typeface="Calibri" panose="020F0502020204030204" pitchFamily="34" charset="0"/>
              <a:cs typeface="Calibri" panose="020F0502020204030204" pitchFamily="34" charset="0"/>
            </a:endParaRPr>
          </a:p>
          <a:p>
            <a:pPr marL="0" indent="0">
              <a:buFontTx/>
              <a:buNone/>
            </a:pPr>
            <a:endParaRPr lang="en-GB" sz="2400" kern="0" dirty="0">
              <a:latin typeface="Calibri" panose="020F0502020204030204" pitchFamily="34" charset="0"/>
              <a:cs typeface="Calibri" panose="020F0502020204030204" pitchFamily="34" charset="0"/>
            </a:endParaRPr>
          </a:p>
          <a:p>
            <a:pPr marL="0" indent="0">
              <a:buFontTx/>
              <a:buNone/>
            </a:pPr>
            <a:endParaRPr lang="en-GB" sz="2400" kern="0" dirty="0">
              <a:latin typeface="Calibri" panose="020F0502020204030204" pitchFamily="34" charset="0"/>
              <a:cs typeface="Calibri" panose="020F0502020204030204" pitchFamily="34" charset="0"/>
            </a:endParaRPr>
          </a:p>
          <a:p>
            <a:pPr marL="0" indent="0">
              <a:buFontTx/>
              <a:buNone/>
            </a:pPr>
            <a:endParaRPr lang="en-GB" sz="2400" kern="0"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2F2180F6-E74F-4589-A408-407BD7A5D0EA}"/>
              </a:ext>
            </a:extLst>
          </p:cNvPr>
          <p:cNvPicPr>
            <a:picLocks noChangeAspect="1"/>
          </p:cNvPicPr>
          <p:nvPr/>
        </p:nvPicPr>
        <p:blipFill>
          <a:blip r:embed="rId3"/>
          <a:stretch>
            <a:fillRect/>
          </a:stretch>
        </p:blipFill>
        <p:spPr>
          <a:xfrm>
            <a:off x="179512" y="4029427"/>
            <a:ext cx="3996444" cy="255393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5" name="Online Media 4" title="Duffy - Mercy">
            <a:hlinkClick r:id="" action="ppaction://media"/>
            <a:extLst>
              <a:ext uri="{FF2B5EF4-FFF2-40B4-BE49-F238E27FC236}">
                <a16:creationId xmlns:a16="http://schemas.microsoft.com/office/drawing/2014/main" id="{BA3A0793-2492-4949-BE0F-9176B374BABB}"/>
              </a:ext>
            </a:extLst>
          </p:cNvPr>
          <p:cNvPicPr>
            <a:picLocks noRot="1" noChangeAspect="1"/>
          </p:cNvPicPr>
          <p:nvPr>
            <a:videoFile r:link="rId1"/>
          </p:nvPr>
        </p:nvPicPr>
        <p:blipFill>
          <a:blip r:embed="rId4"/>
          <a:stretch>
            <a:fillRect/>
          </a:stretch>
        </p:blipFill>
        <p:spPr>
          <a:xfrm>
            <a:off x="4752020" y="4029427"/>
            <a:ext cx="4104456" cy="2553935"/>
          </a:xfrm>
          <a:prstGeom prst="snip2DiagRect">
            <a:avLst>
              <a:gd name="adj1" fmla="val 0"/>
              <a:gd name="adj2" fmla="val 6620"/>
            </a:avLst>
          </a:prstGeom>
          <a:ln w="31750" cap="flat">
            <a:gradFill>
              <a:gsLst>
                <a:gs pos="0">
                  <a:srgbClr val="7F7F7F"/>
                </a:gs>
                <a:gs pos="100000">
                  <a:srgbClr val="F2F2F2"/>
                </a:gs>
              </a:gsLst>
              <a:lin ang="2700000" scaled="1"/>
            </a:gradFill>
          </a:ln>
          <a:effectLst>
            <a:glow rad="101600">
              <a:srgbClr val="969696">
                <a:alpha val="40000"/>
              </a:srgbClr>
            </a:glow>
          </a:effectLst>
          <a:scene3d>
            <a:camera prst="orthographicFront"/>
            <a:lightRig rig="twoPt" dir="t"/>
          </a:scene3d>
          <a:sp3d contourW="25400">
            <a:contourClr>
              <a:srgbClr val="262626"/>
            </a:contourClr>
          </a:sp3d>
        </p:spPr>
      </p:pic>
    </p:spTree>
    <p:extLst>
      <p:ext uri="{BB962C8B-B14F-4D97-AF65-F5344CB8AC3E}">
        <p14:creationId xmlns:p14="http://schemas.microsoft.com/office/powerpoint/2010/main" val="2997002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5"/>
                </p:tgtEl>
              </p:cMediaNode>
            </p:video>
          </p:childTnLst>
        </p:cTn>
      </p:par>
    </p:tnLst>
    <p:bldLst>
      <p:bldP spid="8" grpId="0" animBg="1"/>
    </p:bldLst>
  </p:timing>
</p:sld>
</file>

<file path=ppt/theme/theme1.xml><?xml version="1.0" encoding="utf-8"?>
<a:theme xmlns:a="http://schemas.openxmlformats.org/drawingml/2006/main" name="Default Design">
  <a:themeElements>
    <a:clrScheme name="">
      <a:dk1>
        <a:srgbClr val="4C4C4C"/>
      </a:dk1>
      <a:lt1>
        <a:srgbClr val="FFFFFF"/>
      </a:lt1>
      <a:dk2>
        <a:srgbClr val="66CCFF"/>
      </a:dk2>
      <a:lt2>
        <a:srgbClr val="666666"/>
      </a:lt2>
      <a:accent1>
        <a:srgbClr val="CCCCCC"/>
      </a:accent1>
      <a:accent2>
        <a:srgbClr val="0080FF"/>
      </a:accent2>
      <a:accent3>
        <a:srgbClr val="FFFFFF"/>
      </a:accent3>
      <a:accent4>
        <a:srgbClr val="404040"/>
      </a:accent4>
      <a:accent5>
        <a:srgbClr val="E2E2E2"/>
      </a:accent5>
      <a:accent6>
        <a:srgbClr val="0073E7"/>
      </a:accent6>
      <a:hlink>
        <a:srgbClr val="666666"/>
      </a:hlink>
      <a:folHlink>
        <a:srgbClr val="E32941"/>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66"/>
        </a:dk1>
        <a:lt1>
          <a:srgbClr val="FFFFFF"/>
        </a:lt1>
        <a:dk2>
          <a:srgbClr val="000066"/>
        </a:dk2>
        <a:lt2>
          <a:srgbClr val="808080"/>
        </a:lt2>
        <a:accent1>
          <a:srgbClr val="BBE0E3"/>
        </a:accent1>
        <a:accent2>
          <a:srgbClr val="333399"/>
        </a:accent2>
        <a:accent3>
          <a:srgbClr val="FFFFFF"/>
        </a:accent3>
        <a:accent4>
          <a:srgbClr val="000056"/>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14">
        <a:dk1>
          <a:srgbClr val="000066"/>
        </a:dk1>
        <a:lt1>
          <a:srgbClr val="FFFFFF"/>
        </a:lt1>
        <a:dk2>
          <a:srgbClr val="000066"/>
        </a:dk2>
        <a:lt2>
          <a:srgbClr val="808080"/>
        </a:lt2>
        <a:accent1>
          <a:srgbClr val="BBE0E3"/>
        </a:accent1>
        <a:accent2>
          <a:srgbClr val="333399"/>
        </a:accent2>
        <a:accent3>
          <a:srgbClr val="FFFFFF"/>
        </a:accent3>
        <a:accent4>
          <a:srgbClr val="000056"/>
        </a:accent4>
        <a:accent5>
          <a:srgbClr val="DAEDEF"/>
        </a:accent5>
        <a:accent6>
          <a:srgbClr val="2D2D8A"/>
        </a:accent6>
        <a:hlink>
          <a:srgbClr val="3366FF"/>
        </a:hlink>
        <a:folHlink>
          <a:srgbClr val="6699FF"/>
        </a:folHlink>
      </a:clrScheme>
      <a:clrMap bg1="lt1" tx1="dk1" bg2="lt2" tx2="dk2" accent1="accent1" accent2="accent2" accent3="accent3" accent4="accent4" accent5="accent5" accent6="accent6" hlink="hlink" folHlink="folHlink"/>
    </a:extraClrScheme>
    <a:extraClrScheme>
      <a:clrScheme name="Default Design 15">
        <a:dk1>
          <a:srgbClr val="000066"/>
        </a:dk1>
        <a:lt1>
          <a:srgbClr val="FFFFFF"/>
        </a:lt1>
        <a:dk2>
          <a:srgbClr val="000066"/>
        </a:dk2>
        <a:lt2>
          <a:srgbClr val="808080"/>
        </a:lt2>
        <a:accent1>
          <a:srgbClr val="BBE0E3"/>
        </a:accent1>
        <a:accent2>
          <a:srgbClr val="333399"/>
        </a:accent2>
        <a:accent3>
          <a:srgbClr val="FFFFFF"/>
        </a:accent3>
        <a:accent4>
          <a:srgbClr val="000056"/>
        </a:accent4>
        <a:accent5>
          <a:srgbClr val="DAEDEF"/>
        </a:accent5>
        <a:accent6>
          <a:srgbClr val="2D2D8A"/>
        </a:accent6>
        <a:hlink>
          <a:srgbClr val="000066"/>
        </a:hlink>
        <a:folHlink>
          <a:srgbClr val="3333FF"/>
        </a:folHlink>
      </a:clrScheme>
      <a:clrMap bg1="lt1" tx1="dk1" bg2="lt2" tx2="dk2" accent1="accent1" accent2="accent2" accent3="accent3" accent4="accent4" accent5="accent5" accent6="accent6" hlink="hlink" folHlink="folHlink"/>
    </a:extraClrScheme>
    <a:extraClrScheme>
      <a:clrScheme name="Default Design 16">
        <a:dk1>
          <a:srgbClr val="000066"/>
        </a:dk1>
        <a:lt1>
          <a:srgbClr val="FFFFFF"/>
        </a:lt1>
        <a:dk2>
          <a:srgbClr val="000066"/>
        </a:dk2>
        <a:lt2>
          <a:srgbClr val="808080"/>
        </a:lt2>
        <a:accent1>
          <a:srgbClr val="CCECFF"/>
        </a:accent1>
        <a:accent2>
          <a:srgbClr val="333399"/>
        </a:accent2>
        <a:accent3>
          <a:srgbClr val="FFFFFF"/>
        </a:accent3>
        <a:accent4>
          <a:srgbClr val="000056"/>
        </a:accent4>
        <a:accent5>
          <a:srgbClr val="E2F4FF"/>
        </a:accent5>
        <a:accent6>
          <a:srgbClr val="2D2D8A"/>
        </a:accent6>
        <a:hlink>
          <a:srgbClr val="000066"/>
        </a:hlink>
        <a:folHlink>
          <a:srgbClr val="3333F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E482A1EFAB9244AAA4320D4C0B18FF5" ma:contentTypeVersion="11" ma:contentTypeDescription="Create a new document." ma:contentTypeScope="" ma:versionID="4ff69df3c497f8ba7261a03c34901c64">
  <xsd:schema xmlns:xsd="http://www.w3.org/2001/XMLSchema" xmlns:xs="http://www.w3.org/2001/XMLSchema" xmlns:p="http://schemas.microsoft.com/office/2006/metadata/properties" xmlns:ns2="9f68b055-6334-4ef2-96d7-500ae4da7452" targetNamespace="http://schemas.microsoft.com/office/2006/metadata/properties" ma:root="true" ma:fieldsID="59e35ca68963a3a9c1f0840e7f055270" ns2:_="">
    <xsd:import namespace="9f68b055-6334-4ef2-96d7-500ae4da745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68b055-6334-4ef2-96d7-500ae4da745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EA6688D-39FF-4C7D-94FE-61A034B14ADA}"/>
</file>

<file path=customXml/itemProps2.xml><?xml version="1.0" encoding="utf-8"?>
<ds:datastoreItem xmlns:ds="http://schemas.openxmlformats.org/officeDocument/2006/customXml" ds:itemID="{36716381-DD46-42C0-AEE6-FAEBD4DDC3A5}"/>
</file>

<file path=customXml/itemProps3.xml><?xml version="1.0" encoding="utf-8"?>
<ds:datastoreItem xmlns:ds="http://schemas.openxmlformats.org/officeDocument/2006/customXml" ds:itemID="{B580CFB3-0CD2-4093-B9FF-5FF9B2154C77}"/>
</file>

<file path=docProps/app.xml><?xml version="1.0" encoding="utf-8"?>
<Properties xmlns="http://schemas.openxmlformats.org/officeDocument/2006/extended-properties" xmlns:vt="http://schemas.openxmlformats.org/officeDocument/2006/docPropsVTypes">
  <Template/>
  <TotalTime>2119</TotalTime>
  <Words>1186</Words>
  <Application>Microsoft Office PowerPoint</Application>
  <PresentationFormat>On-screen Show (4:3)</PresentationFormat>
  <Paragraphs>197</Paragraphs>
  <Slides>35</Slides>
  <Notes>1</Notes>
  <HiddenSlides>0</HiddenSlides>
  <MMClips>10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35</vt:i4>
      </vt:variant>
    </vt:vector>
  </HeadingPairs>
  <TitlesOfParts>
    <vt:vector size="38" baseType="lpstr">
      <vt:lpstr>Arial</vt:lpstr>
      <vt:lpstr>Calibri</vt:lpstr>
      <vt:lpstr>Default Design</vt:lpstr>
      <vt:lpstr>PowerPoint Presentation</vt:lpstr>
      <vt:lpstr>LAND OF SONG</vt:lpstr>
      <vt:lpstr>CHOIRS</vt:lpstr>
      <vt:lpstr>CLASSICAL SINGERS</vt:lpstr>
      <vt:lpstr>CLASSICAL SINGERS</vt:lpstr>
      <vt:lpstr>CLASSICAL SINGERS</vt:lpstr>
      <vt:lpstr>POP SINGERS</vt:lpstr>
      <vt:lpstr>POP SINGERS</vt:lpstr>
      <vt:lpstr>POP SINGERS</vt:lpstr>
      <vt:lpstr>WELSH BANDS</vt:lpstr>
      <vt:lpstr>POP SINGERS</vt:lpstr>
      <vt:lpstr>POP SINGERS</vt:lpstr>
      <vt:lpstr>WHO’S WHO QUIZ</vt:lpstr>
      <vt:lpstr>QUESTION 1: WHAT TYPE OF VOCAL ENSEMBLE IS THIS?</vt:lpstr>
      <vt:lpstr>QUESTION 2: WHO IS THIS FEMALE SINGER?</vt:lpstr>
      <vt:lpstr>QUESTION 3: WHO IS THIS MALE SINGER?</vt:lpstr>
      <vt:lpstr>QUESTION 4: WHAT IS THE NAME OF THIS BAND?</vt:lpstr>
      <vt:lpstr>QUESTION 5: WHO IS THIS FEMALE SINGER?</vt:lpstr>
      <vt:lpstr>QUESTION 6: NAME THE FAMOUS WELSH BAND</vt:lpstr>
      <vt:lpstr>QUESTION 7: WHO IS THIS MALE SINGER?</vt:lpstr>
      <vt:lpstr>QUESTION 8: NAME THIS WELSH BAND</vt:lpstr>
      <vt:lpstr>QUESTION 9: WHO IS THIS MALE SINGER?</vt:lpstr>
      <vt:lpstr>QUESTION 10: WHO IS THIS FEMALE SINGER?</vt:lpstr>
      <vt:lpstr>WHO’S WHO ANSWERS</vt:lpstr>
      <vt:lpstr>QUESTION 1: WHAT TYPE OF VOCAL ENSEMBLE IS THIS?</vt:lpstr>
      <vt:lpstr>QUESTION 2: WHO IS THIS FEMALE SINGER?</vt:lpstr>
      <vt:lpstr>QUESTION 3: WHO IS THIS MALE SINGER?</vt:lpstr>
      <vt:lpstr>QUESTION 4: WHAT IS THE NAME OF THIS BAND?</vt:lpstr>
      <vt:lpstr>QUESTION 5: WHO IS THIS FEMALE SINGER?</vt:lpstr>
      <vt:lpstr>QUESTION 6: NAME THE FAMOUS WELSH BAND</vt:lpstr>
      <vt:lpstr>QUESTION 7: WHO IS THIS MALE SINGER?</vt:lpstr>
      <vt:lpstr>QUESTION 8: NAME THIS WELSH BAND</vt:lpstr>
      <vt:lpstr>QUESTION 9: WHO IS THIS MALE SINGER?</vt:lpstr>
      <vt:lpstr>QUESTION 10: WHO IS THIS FEMALE SINGER?</vt:lpstr>
      <vt:lpstr>End of Quiz</vt:lpstr>
    </vt:vector>
  </TitlesOfParts>
  <Company>Presentation Magazine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British Flag powerpoint template</dc:title>
  <dc:creator>Presentation Magazine</dc:creator>
  <cp:lastModifiedBy>Tara Smith</cp:lastModifiedBy>
  <cp:revision>104</cp:revision>
  <dcterms:modified xsi:type="dcterms:W3CDTF">2022-01-30T17:40:08Z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0x0101000E482A1EFAB9244AAA4320D4C0B18FF5</vt:lpwstr>
  </property>
</Properties>
</file>